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2"/>
  </p:notesMasterIdLst>
  <p:sldIdLst>
    <p:sldId id="280" r:id="rId2"/>
    <p:sldId id="281" r:id="rId3"/>
    <p:sldId id="366" r:id="rId4"/>
    <p:sldId id="282" r:id="rId5"/>
    <p:sldId id="301" r:id="rId6"/>
    <p:sldId id="356" r:id="rId7"/>
    <p:sldId id="286" r:id="rId8"/>
    <p:sldId id="287" r:id="rId9"/>
    <p:sldId id="367" r:id="rId10"/>
    <p:sldId id="371" r:id="rId11"/>
    <p:sldId id="372" r:id="rId12"/>
    <p:sldId id="369" r:id="rId13"/>
    <p:sldId id="373" r:id="rId14"/>
    <p:sldId id="370" r:id="rId15"/>
    <p:sldId id="374" r:id="rId16"/>
    <p:sldId id="377" r:id="rId17"/>
    <p:sldId id="378" r:id="rId18"/>
    <p:sldId id="379" r:id="rId19"/>
    <p:sldId id="380" r:id="rId20"/>
    <p:sldId id="381" r:id="rId21"/>
    <p:sldId id="382" r:id="rId22"/>
    <p:sldId id="383" r:id="rId23"/>
    <p:sldId id="384" r:id="rId24"/>
    <p:sldId id="385" r:id="rId25"/>
    <p:sldId id="386" r:id="rId26"/>
    <p:sldId id="387" r:id="rId27"/>
    <p:sldId id="388" r:id="rId28"/>
    <p:sldId id="290" r:id="rId29"/>
    <p:sldId id="308" r:id="rId30"/>
    <p:sldId id="362" r:id="rId31"/>
    <p:sldId id="294" r:id="rId32"/>
    <p:sldId id="403" r:id="rId33"/>
    <p:sldId id="404" r:id="rId34"/>
    <p:sldId id="405" r:id="rId35"/>
    <p:sldId id="389" r:id="rId36"/>
    <p:sldId id="406" r:id="rId37"/>
    <p:sldId id="390" r:id="rId38"/>
    <p:sldId id="407" r:id="rId39"/>
    <p:sldId id="302" r:id="rId40"/>
    <p:sldId id="303" r:id="rId41"/>
    <p:sldId id="391" r:id="rId42"/>
    <p:sldId id="363" r:id="rId43"/>
    <p:sldId id="408" r:id="rId44"/>
    <p:sldId id="305" r:id="rId45"/>
    <p:sldId id="306" r:id="rId46"/>
    <p:sldId id="307" r:id="rId47"/>
    <p:sldId id="409" r:id="rId48"/>
    <p:sldId id="357" r:id="rId49"/>
    <p:sldId id="358" r:id="rId50"/>
    <p:sldId id="359" r:id="rId51"/>
    <p:sldId id="392" r:id="rId52"/>
    <p:sldId id="309" r:id="rId53"/>
    <p:sldId id="310" r:id="rId54"/>
    <p:sldId id="393" r:id="rId55"/>
    <p:sldId id="410" r:id="rId56"/>
    <p:sldId id="411" r:id="rId57"/>
    <p:sldId id="412" r:id="rId58"/>
    <p:sldId id="394" r:id="rId59"/>
    <p:sldId id="326" r:id="rId60"/>
    <p:sldId id="327" r:id="rId61"/>
    <p:sldId id="328" r:id="rId62"/>
    <p:sldId id="329" r:id="rId63"/>
    <p:sldId id="355" r:id="rId64"/>
    <p:sldId id="413" r:id="rId65"/>
    <p:sldId id="414" r:id="rId66"/>
    <p:sldId id="395" r:id="rId67"/>
    <p:sldId id="320" r:id="rId68"/>
    <p:sldId id="321" r:id="rId69"/>
    <p:sldId id="325" r:id="rId70"/>
    <p:sldId id="354" r:id="rId71"/>
    <p:sldId id="396" r:id="rId72"/>
    <p:sldId id="415" r:id="rId73"/>
    <p:sldId id="397" r:id="rId74"/>
    <p:sldId id="398" r:id="rId75"/>
    <p:sldId id="418" r:id="rId76"/>
    <p:sldId id="417" r:id="rId77"/>
    <p:sldId id="419" r:id="rId78"/>
    <p:sldId id="399" r:id="rId79"/>
    <p:sldId id="416" r:id="rId80"/>
    <p:sldId id="400" r:id="rId81"/>
    <p:sldId id="420" r:id="rId82"/>
    <p:sldId id="421" r:id="rId83"/>
    <p:sldId id="422" r:id="rId84"/>
    <p:sldId id="401" r:id="rId85"/>
    <p:sldId id="423" r:id="rId86"/>
    <p:sldId id="424" r:id="rId87"/>
    <p:sldId id="425" r:id="rId88"/>
    <p:sldId id="402" r:id="rId89"/>
    <p:sldId id="426" r:id="rId90"/>
    <p:sldId id="298" r:id="rId9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D28C79"/>
    <a:srgbClr val="FFFFFF"/>
    <a:srgbClr val="AC6672"/>
    <a:srgbClr val="534544"/>
    <a:srgbClr val="FDDAB8"/>
    <a:srgbClr val="121212"/>
    <a:srgbClr val="141D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43" autoAdjust="0"/>
    <p:restoredTop sz="89798" autoAdjust="0"/>
  </p:normalViewPr>
  <p:slideViewPr>
    <p:cSldViewPr snapToGrid="0">
      <p:cViewPr>
        <p:scale>
          <a:sx n="75" d="100"/>
          <a:sy n="75" d="100"/>
        </p:scale>
        <p:origin x="1956" y="78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24A1CF-4F81-4EF7-997D-EBE98A941F40}" type="datetimeFigureOut">
              <a:rPr lang="zh-CN" altLang="en-US" smtClean="0"/>
              <a:t>2019/1/15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33896F-4EAC-46EC-B5B9-8E7F92EC2120}" type="slidenum">
              <a:rPr lang="zh-CN" altLang="en-US" smtClean="0"/>
              <a:t>‹#›</a:t>
            </a:fld>
            <a:endParaRPr lang="zh-CN" altLang="en-US"/>
          </a:p>
        </p:txBody>
      </p:sp>
    </p:spTree>
    <p:extLst>
      <p:ext uri="{BB962C8B-B14F-4D97-AF65-F5344CB8AC3E}">
        <p14:creationId xmlns:p14="http://schemas.microsoft.com/office/powerpoint/2010/main" val="1300454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33896F-4EAC-46EC-B5B9-8E7F92EC2120}" type="slidenum">
              <a:rPr lang="zh-CN" altLang="en-US" smtClean="0"/>
              <a:t>3</a:t>
            </a:fld>
            <a:endParaRPr lang="zh-CN" altLang="en-US"/>
          </a:p>
        </p:txBody>
      </p:sp>
    </p:spTree>
    <p:extLst>
      <p:ext uri="{BB962C8B-B14F-4D97-AF65-F5344CB8AC3E}">
        <p14:creationId xmlns:p14="http://schemas.microsoft.com/office/powerpoint/2010/main" val="2821036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788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矩形 4"/>
          <p:cNvSpPr/>
          <p:nvPr userDrawn="1"/>
        </p:nvSpPr>
        <p:spPr>
          <a:xfrm>
            <a:off x="0" y="2762250"/>
            <a:ext cx="12192000" cy="2990849"/>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892517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矩形 2"/>
          <p:cNvSpPr/>
          <p:nvPr userDrawn="1"/>
        </p:nvSpPr>
        <p:spPr>
          <a:xfrm>
            <a:off x="0" y="3943350"/>
            <a:ext cx="12192000" cy="2914650"/>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976933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
        <p:nvSpPr>
          <p:cNvPr id="2" name="文本框 1"/>
          <p:cNvSpPr txBox="1"/>
          <p:nvPr userDrawn="1"/>
        </p:nvSpPr>
        <p:spPr>
          <a:xfrm>
            <a:off x="4259746" y="3740751"/>
            <a:ext cx="3347390" cy="297454"/>
          </a:xfrm>
          <a:prstGeom prst="rect">
            <a:avLst/>
          </a:prstGeom>
          <a:noFill/>
        </p:spPr>
        <p:txBody>
          <a:bodyPr wrap="none" rtlCol="0">
            <a:spAutoFit/>
          </a:bodyPr>
          <a:lstStyle/>
          <a:p>
            <a:pPr algn="ctr" defTabSz="609585"/>
            <a:r>
              <a:rPr kumimoji="1" lang="zh-CN" altLang="en-US" sz="1333" dirty="0">
                <a:solidFill>
                  <a:prstClr val="black">
                    <a:lumMod val="75000"/>
                    <a:lumOff val="25000"/>
                  </a:prstClr>
                </a:solidFill>
              </a:rPr>
              <a:t>点击</a:t>
            </a:r>
            <a:r>
              <a:rPr kumimoji="1" lang="en-US" altLang="zh-CN" sz="1333" dirty="0">
                <a:solidFill>
                  <a:prstClr val="black">
                    <a:lumMod val="75000"/>
                    <a:lumOff val="25000"/>
                  </a:prstClr>
                </a:solidFill>
              </a:rPr>
              <a:t>Logo</a:t>
            </a:r>
            <a:r>
              <a:rPr kumimoji="1" lang="zh-CN" altLang="en-US" sz="1333" dirty="0">
                <a:solidFill>
                  <a:prstClr val="black">
                    <a:lumMod val="75000"/>
                    <a:lumOff val="25000"/>
                  </a:prstClr>
                </a:solidFill>
              </a:rPr>
              <a:t>获取更多优质模板（放映模式）</a:t>
            </a:r>
          </a:p>
        </p:txBody>
      </p:sp>
      <p:pic>
        <p:nvPicPr>
          <p:cNvPr id="3" name="图片 2">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09441" y="2657355"/>
            <a:ext cx="3048000" cy="402336"/>
          </a:xfrm>
          <a:prstGeom prst="rect">
            <a:avLst/>
          </a:prstGeom>
        </p:spPr>
      </p:pic>
    </p:spTree>
    <p:extLst>
      <p:ext uri="{BB962C8B-B14F-4D97-AF65-F5344CB8AC3E}">
        <p14:creationId xmlns:p14="http://schemas.microsoft.com/office/powerpoint/2010/main" val="95001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449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745907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438187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grpSp>
        <p:nvGrpSpPr>
          <p:cNvPr id="9" name="组合 8"/>
          <p:cNvGrpSpPr/>
          <p:nvPr userDrawn="1"/>
        </p:nvGrpSpPr>
        <p:grpSpPr>
          <a:xfrm>
            <a:off x="2435082" y="-1"/>
            <a:ext cx="2806446" cy="2419351"/>
            <a:chOff x="4038600" y="-1"/>
            <a:chExt cx="3292602" cy="2838451"/>
          </a:xfrm>
        </p:grpSpPr>
        <p:sp>
          <p:nvSpPr>
            <p:cNvPr id="10" name="等腰三角形 9"/>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a:off x="6534105" y="-1"/>
            <a:ext cx="2806446" cy="2419351"/>
            <a:chOff x="4038600" y="-1"/>
            <a:chExt cx="3292602" cy="2838451"/>
          </a:xfrm>
        </p:grpSpPr>
        <p:sp>
          <p:nvSpPr>
            <p:cNvPr id="13" name="等腰三角形 12"/>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userDrawn="1"/>
        </p:nvGrpSpPr>
        <p:grpSpPr>
          <a:xfrm>
            <a:off x="4038600" y="-1"/>
            <a:ext cx="3676650" cy="3169527"/>
            <a:chOff x="4038600" y="-1"/>
            <a:chExt cx="3292602" cy="2838451"/>
          </a:xfrm>
        </p:grpSpPr>
        <p:sp>
          <p:nvSpPr>
            <p:cNvPr id="17" name="等腰三角形 16"/>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8642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6" name="图片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81619" y="2006600"/>
            <a:ext cx="7305640" cy="4851400"/>
          </a:xfrm>
          <a:prstGeom prst="rect">
            <a:avLst/>
          </a:prstGeom>
        </p:spPr>
      </p:pic>
      <p:cxnSp>
        <p:nvCxnSpPr>
          <p:cNvPr id="10" name="直接连接符 9"/>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4" name="流程图: 手动输入 13"/>
          <p:cNvSpPr/>
          <p:nvPr userDrawn="1"/>
        </p:nvSpPr>
        <p:spPr>
          <a:xfrm rot="5400000">
            <a:off x="952500" y="1047750"/>
            <a:ext cx="4857750" cy="6762750"/>
          </a:xfrm>
          <a:prstGeom prst="flowChartManualInp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userDrawn="1"/>
        </p:nvCxnSpPr>
        <p:spPr>
          <a:xfrm>
            <a:off x="5181600" y="2000249"/>
            <a:ext cx="1384300" cy="4927601"/>
          </a:xfrm>
          <a:prstGeom prst="line">
            <a:avLst/>
          </a:prstGeom>
          <a:ln w="101600">
            <a:solidFill>
              <a:srgbClr val="D28C79"/>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384177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4181490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b="13190"/>
          <a:stretch/>
        </p:blipFill>
        <p:spPr>
          <a:xfrm>
            <a:off x="0" y="-1"/>
            <a:ext cx="12192000" cy="6896101"/>
          </a:xfrm>
          <a:prstGeom prst="rect">
            <a:avLst/>
          </a:prstGeom>
        </p:spPr>
      </p:pic>
      <p:sp>
        <p:nvSpPr>
          <p:cNvPr id="4" name="矩形 3"/>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9"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114903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矩形 2"/>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581737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624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2" r:id="rId5"/>
    <p:sldLayoutId id="2147483653" r:id="rId6"/>
    <p:sldLayoutId id="2147483654" r:id="rId7"/>
    <p:sldLayoutId id="2147483666" r:id="rId8"/>
    <p:sldLayoutId id="2147483667" r:id="rId9"/>
    <p:sldLayoutId id="2147483655" r:id="rId10"/>
    <p:sldLayoutId id="2147483668" r:id="rId11"/>
    <p:sldLayoutId id="214748366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8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795867" y="1896233"/>
            <a:ext cx="10617199" cy="3108539"/>
          </a:xfrm>
          <a:prstGeom prst="rect">
            <a:avLst/>
          </a:prstGeom>
          <a:noFill/>
        </p:spPr>
        <p:txBody>
          <a:bodyPr wrap="square" lIns="91436" tIns="45718" rIns="91436" bIns="45718" rtlCol="0">
            <a:spAutoFit/>
          </a:bodyPr>
          <a:lstStyle/>
          <a:p>
            <a:pPr algn="ctr"/>
            <a:r>
              <a:rPr kumimoji="1" lang="zh-CN" altLang="en-US" sz="5400" b="1" dirty="0">
                <a:solidFill>
                  <a:schemeClr val="bg1"/>
                </a:solidFill>
              </a:rPr>
              <a:t>软件工程系列课程教学辅助网站</a:t>
            </a:r>
            <a:endParaRPr kumimoji="1" lang="en-US" altLang="zh-CN" sz="5400" b="1" dirty="0">
              <a:solidFill>
                <a:schemeClr val="bg1"/>
              </a:solidFill>
            </a:endParaRPr>
          </a:p>
          <a:p>
            <a:pPr algn="ctr"/>
            <a:r>
              <a:rPr kumimoji="1" lang="zh-CN" altLang="en-US" sz="5400" b="1" dirty="0">
                <a:solidFill>
                  <a:schemeClr val="bg1"/>
                </a:solidFill>
              </a:rPr>
              <a:t>需求开发总评审</a:t>
            </a:r>
            <a:endParaRPr kumimoji="1" lang="en-US" altLang="zh-CN" sz="5400" b="1" dirty="0">
              <a:solidFill>
                <a:schemeClr val="bg1"/>
              </a:solidFill>
            </a:endParaRPr>
          </a:p>
          <a:p>
            <a:pPr algn="ctr"/>
            <a:endParaRPr kumimoji="1" lang="en-US" altLang="zh-CN" sz="4400" b="1" dirty="0">
              <a:solidFill>
                <a:schemeClr val="bg1"/>
              </a:solidFill>
            </a:endParaRPr>
          </a:p>
          <a:p>
            <a:pPr algn="ctr"/>
            <a:r>
              <a:rPr kumimoji="1" lang="en-US" altLang="zh-CN" sz="4400" b="1" dirty="0">
                <a:solidFill>
                  <a:schemeClr val="bg1"/>
                </a:solidFill>
              </a:rPr>
              <a:t>PRD2018-G10</a:t>
            </a:r>
            <a:r>
              <a:rPr kumimoji="1" lang="zh-CN" altLang="en-US" sz="4400" b="1" dirty="0">
                <a:solidFill>
                  <a:schemeClr val="bg1"/>
                </a:solidFill>
              </a:rPr>
              <a:t>小组</a:t>
            </a:r>
          </a:p>
        </p:txBody>
      </p:sp>
      <p:sp>
        <p:nvSpPr>
          <p:cNvPr id="6" name="矩形 5"/>
          <p:cNvSpPr/>
          <p:nvPr/>
        </p:nvSpPr>
        <p:spPr>
          <a:xfrm>
            <a:off x="778933" y="1866900"/>
            <a:ext cx="10617199"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42880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进度管理计划：</a:t>
            </a:r>
          </a:p>
        </p:txBody>
      </p:sp>
      <p:pic>
        <p:nvPicPr>
          <p:cNvPr id="5" name="图片 4">
            <a:extLst>
              <a:ext uri="{FF2B5EF4-FFF2-40B4-BE49-F238E27FC236}">
                <a16:creationId xmlns:a16="http://schemas.microsoft.com/office/drawing/2014/main" id="{C8721D2C-825E-4160-9CCB-A4724FE86EBC}"/>
              </a:ext>
            </a:extLst>
          </p:cNvPr>
          <p:cNvPicPr/>
          <p:nvPr/>
        </p:nvPicPr>
        <p:blipFill>
          <a:blip r:embed="rId2"/>
          <a:stretch>
            <a:fillRect/>
          </a:stretch>
        </p:blipFill>
        <p:spPr>
          <a:xfrm>
            <a:off x="1398494" y="1972235"/>
            <a:ext cx="10630284" cy="4256192"/>
          </a:xfrm>
          <a:prstGeom prst="rect">
            <a:avLst/>
          </a:prstGeom>
        </p:spPr>
      </p:pic>
    </p:spTree>
    <p:extLst>
      <p:ext uri="{BB962C8B-B14F-4D97-AF65-F5344CB8AC3E}">
        <p14:creationId xmlns:p14="http://schemas.microsoft.com/office/powerpoint/2010/main" val="971092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进度管理计划：</a:t>
            </a:r>
          </a:p>
        </p:txBody>
      </p:sp>
      <p:pic>
        <p:nvPicPr>
          <p:cNvPr id="6" name="图片 5">
            <a:extLst>
              <a:ext uri="{FF2B5EF4-FFF2-40B4-BE49-F238E27FC236}">
                <a16:creationId xmlns:a16="http://schemas.microsoft.com/office/drawing/2014/main" id="{C3D01CBA-596F-4B0B-BD02-9F12B297DC37}"/>
              </a:ext>
            </a:extLst>
          </p:cNvPr>
          <p:cNvPicPr/>
          <p:nvPr/>
        </p:nvPicPr>
        <p:blipFill>
          <a:blip r:embed="rId2"/>
          <a:stretch>
            <a:fillRect/>
          </a:stretch>
        </p:blipFill>
        <p:spPr>
          <a:xfrm>
            <a:off x="1712259" y="2054096"/>
            <a:ext cx="10414912" cy="4655151"/>
          </a:xfrm>
          <a:prstGeom prst="rect">
            <a:avLst/>
          </a:prstGeom>
        </p:spPr>
      </p:pic>
      <p:sp>
        <p:nvSpPr>
          <p:cNvPr id="7" name="矩形 6">
            <a:extLst>
              <a:ext uri="{FF2B5EF4-FFF2-40B4-BE49-F238E27FC236}">
                <a16:creationId xmlns:a16="http://schemas.microsoft.com/office/drawing/2014/main" id="{3621624F-71F8-4607-8C3B-AA1B08021F85}"/>
              </a:ext>
            </a:extLst>
          </p:cNvPr>
          <p:cNvSpPr/>
          <p:nvPr/>
        </p:nvSpPr>
        <p:spPr>
          <a:xfrm>
            <a:off x="5747049" y="1508338"/>
            <a:ext cx="4245073" cy="506742"/>
          </a:xfrm>
          <a:prstGeom prst="rect">
            <a:avLst/>
          </a:prstGeom>
        </p:spPr>
        <p:txBody>
          <a:bodyPr wrap="none">
            <a:spAutoFit/>
          </a:bodyPr>
          <a:lstStyle/>
          <a:p>
            <a:pPr algn="just">
              <a:lnSpc>
                <a:spcPct val="173000"/>
              </a:lnSpc>
              <a:spcBef>
                <a:spcPts val="1300"/>
              </a:spcBef>
              <a:spcAft>
                <a:spcPts val="1300"/>
              </a:spcAft>
            </a:pPr>
            <a:r>
              <a:rPr lang="zh-CN" altLang="en-US" dirty="0"/>
              <a:t>甘特图</a:t>
            </a:r>
            <a:r>
              <a:rPr lang="zh-CN" altLang="zh-CN" dirty="0"/>
              <a:t>详见</a:t>
            </a:r>
            <a:r>
              <a:rPr lang="en-US" altLang="zh-CN" dirty="0"/>
              <a:t>RPD2018-G10-</a:t>
            </a:r>
            <a:r>
              <a:rPr lang="zh-CN" altLang="zh-CN" dirty="0"/>
              <a:t>甘特图</a:t>
            </a:r>
            <a:r>
              <a:rPr lang="en-US" altLang="zh-CN" dirty="0"/>
              <a:t>.</a:t>
            </a:r>
            <a:r>
              <a:rPr lang="en-US" altLang="zh-CN" dirty="0" err="1"/>
              <a:t>mpp</a:t>
            </a:r>
            <a:endParaRPr lang="zh-CN" altLang="zh-CN" dirty="0"/>
          </a:p>
        </p:txBody>
      </p:sp>
    </p:spTree>
    <p:extLst>
      <p:ext uri="{BB962C8B-B14F-4D97-AF65-F5344CB8AC3E}">
        <p14:creationId xmlns:p14="http://schemas.microsoft.com/office/powerpoint/2010/main" val="4167367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441745" y="1469322"/>
            <a:ext cx="2738250"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质量管理计划</a:t>
            </a:r>
            <a:r>
              <a:rPr lang="en-US" altLang="zh-CN" sz="3200" b="1" dirty="0">
                <a:latin typeface="等线 Light" panose="02010600030101010101" pitchFamily="2" charset="-122"/>
                <a:ea typeface="等线 Light" panose="02010600030101010101" pitchFamily="2" charset="-122"/>
              </a:rPr>
              <a:t>:</a:t>
            </a:r>
            <a:endParaRPr lang="zh-CN" altLang="en-US" sz="3200" b="1" dirty="0">
              <a:latin typeface="等线 Light" panose="02010600030101010101" pitchFamily="2" charset="-122"/>
              <a:ea typeface="等线 Light" panose="02010600030101010101" pitchFamily="2" charset="-122"/>
            </a:endParaRPr>
          </a:p>
        </p:txBody>
      </p:sp>
      <p:graphicFrame>
        <p:nvGraphicFramePr>
          <p:cNvPr id="6" name="表格 5">
            <a:extLst>
              <a:ext uri="{FF2B5EF4-FFF2-40B4-BE49-F238E27FC236}">
                <a16:creationId xmlns:a16="http://schemas.microsoft.com/office/drawing/2014/main" id="{65939675-452D-41A8-A2D3-4234768C6B3B}"/>
              </a:ext>
            </a:extLst>
          </p:cNvPr>
          <p:cNvGraphicFramePr>
            <a:graphicFrameLocks noGrp="1"/>
          </p:cNvGraphicFramePr>
          <p:nvPr>
            <p:extLst>
              <p:ext uri="{D42A27DB-BD31-4B8C-83A1-F6EECF244321}">
                <p14:modId xmlns:p14="http://schemas.microsoft.com/office/powerpoint/2010/main" val="372791775"/>
              </p:ext>
            </p:extLst>
          </p:nvPr>
        </p:nvGraphicFramePr>
        <p:xfrm>
          <a:off x="3896239" y="1883814"/>
          <a:ext cx="7512308" cy="5086350"/>
        </p:xfrm>
        <a:graphic>
          <a:graphicData uri="http://schemas.openxmlformats.org/drawingml/2006/table">
            <a:tbl>
              <a:tblPr>
                <a:tableStyleId>{5C22544A-7EE6-4342-B048-85BDC9FD1C3A}</a:tableStyleId>
              </a:tblPr>
              <a:tblGrid>
                <a:gridCol w="2154467">
                  <a:extLst>
                    <a:ext uri="{9D8B030D-6E8A-4147-A177-3AD203B41FA5}">
                      <a16:colId xmlns:a16="http://schemas.microsoft.com/office/drawing/2014/main" val="3044912595"/>
                    </a:ext>
                  </a:extLst>
                </a:gridCol>
                <a:gridCol w="2237727">
                  <a:extLst>
                    <a:ext uri="{9D8B030D-6E8A-4147-A177-3AD203B41FA5}">
                      <a16:colId xmlns:a16="http://schemas.microsoft.com/office/drawing/2014/main" val="351099592"/>
                    </a:ext>
                  </a:extLst>
                </a:gridCol>
                <a:gridCol w="1175944">
                  <a:extLst>
                    <a:ext uri="{9D8B030D-6E8A-4147-A177-3AD203B41FA5}">
                      <a16:colId xmlns:a16="http://schemas.microsoft.com/office/drawing/2014/main" val="2778906037"/>
                    </a:ext>
                  </a:extLst>
                </a:gridCol>
                <a:gridCol w="1944170">
                  <a:extLst>
                    <a:ext uri="{9D8B030D-6E8A-4147-A177-3AD203B41FA5}">
                      <a16:colId xmlns:a16="http://schemas.microsoft.com/office/drawing/2014/main" val="3847644368"/>
                    </a:ext>
                  </a:extLst>
                </a:gridCol>
              </a:tblGrid>
              <a:tr h="221146">
                <a:tc gridSpan="4">
                  <a:txBody>
                    <a:bodyPr/>
                    <a:lstStyle/>
                    <a:p>
                      <a:pPr algn="ctr">
                        <a:spcAft>
                          <a:spcPts val="0"/>
                        </a:spcAft>
                      </a:pPr>
                      <a:r>
                        <a:rPr lang="zh-CN" sz="1200" b="1" kern="100" dirty="0">
                          <a:effectLst/>
                        </a:rPr>
                        <a:t>过程与产品质量检查计划</a:t>
                      </a:r>
                      <a:endParaRPr lang="zh-CN" sz="1200" b="1" kern="100" dirty="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583431702"/>
                  </a:ext>
                </a:extLst>
              </a:tr>
              <a:tr h="221146">
                <a:tc>
                  <a:txBody>
                    <a:bodyPr/>
                    <a:lstStyle/>
                    <a:p>
                      <a:pPr algn="ctr">
                        <a:spcAft>
                          <a:spcPts val="0"/>
                        </a:spcAft>
                        <a:tabLst>
                          <a:tab pos="2637155" algn="ctr"/>
                          <a:tab pos="5274310" algn="r"/>
                          <a:tab pos="266700" algn="l"/>
                        </a:tabLst>
                      </a:pPr>
                      <a:r>
                        <a:rPr lang="zh-CN" sz="1200" b="1" kern="100">
                          <a:effectLst/>
                        </a:rPr>
                        <a:t>本项目质量保证员：</a:t>
                      </a:r>
                      <a:endParaRPr lang="zh-CN" sz="1200" b="1" kern="100">
                        <a:effectLst/>
                        <a:latin typeface="Times New Roman" panose="02020603050405020304" pitchFamily="18" charset="0"/>
                        <a:ea typeface="宋体" panose="02010600030101010101" pitchFamily="2" charset="-122"/>
                      </a:endParaRPr>
                    </a:p>
                  </a:txBody>
                  <a:tcPr marL="68580" marR="68580" marT="0" marB="0"/>
                </a:tc>
                <a:tc gridSpan="3">
                  <a:txBody>
                    <a:bodyPr/>
                    <a:lstStyle/>
                    <a:p>
                      <a:pPr algn="just">
                        <a:spcAft>
                          <a:spcPts val="0"/>
                        </a:spcAft>
                      </a:pPr>
                      <a:r>
                        <a:rPr lang="zh-CN" sz="1200" b="1" kern="100" dirty="0">
                          <a:effectLst/>
                        </a:rPr>
                        <a:t>夏昌灏</a:t>
                      </a:r>
                      <a:endParaRPr lang="zh-CN" sz="1200" b="1" kern="100" dirty="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771594809"/>
                  </a:ext>
                </a:extLst>
              </a:tr>
              <a:tr h="221146">
                <a:tc>
                  <a:txBody>
                    <a:bodyPr/>
                    <a:lstStyle/>
                    <a:p>
                      <a:pPr algn="ctr">
                        <a:spcAft>
                          <a:spcPts val="0"/>
                        </a:spcAft>
                      </a:pPr>
                      <a:r>
                        <a:rPr lang="zh-CN" sz="1200" b="1" kern="100" dirty="0">
                          <a:effectLst/>
                        </a:rPr>
                        <a:t>主要过程域</a:t>
                      </a:r>
                      <a:endParaRPr lang="zh-CN" sz="1200" b="1"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200" b="1" kern="100">
                          <a:effectLst/>
                        </a:rPr>
                        <a:t>主要工作成果</a:t>
                      </a:r>
                      <a:endParaRPr lang="zh-CN" sz="1200" b="1"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200" b="1" kern="100">
                          <a:effectLst/>
                        </a:rPr>
                        <a:t>检查时间</a:t>
                      </a:r>
                      <a:endParaRPr lang="zh-CN" sz="1200" b="1"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200" b="1" kern="100">
                          <a:effectLst/>
                        </a:rPr>
                        <a:t>参加人员</a:t>
                      </a:r>
                      <a:endParaRPr lang="zh-CN" sz="1200" b="1"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29747628"/>
                  </a:ext>
                </a:extLst>
              </a:tr>
              <a:tr h="1105728">
                <a:tc>
                  <a:txBody>
                    <a:bodyPr/>
                    <a:lstStyle/>
                    <a:p>
                      <a:pPr algn="ctr">
                        <a:spcAft>
                          <a:spcPts val="0"/>
                        </a:spcAft>
                      </a:pPr>
                      <a:r>
                        <a:rPr lang="zh-CN" sz="1200" b="1" kern="100" dirty="0">
                          <a:effectLst/>
                        </a:rPr>
                        <a:t>需求获取</a:t>
                      </a:r>
                      <a:endParaRPr lang="zh-CN" sz="1200" b="1"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200" b="1" kern="100">
                          <a:effectLst/>
                        </a:rPr>
                        <a:t>《需求工程项目计划》</a:t>
                      </a:r>
                      <a:r>
                        <a:rPr lang="en-US" sz="1200" b="1" kern="100">
                          <a:effectLst/>
                        </a:rPr>
                        <a:t>   </a:t>
                      </a:r>
                      <a:endParaRPr lang="zh-CN" sz="1200" b="1"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tabLst>
                          <a:tab pos="2637155" algn="ctr"/>
                          <a:tab pos="5274310" algn="r"/>
                          <a:tab pos="266700" algn="l"/>
                        </a:tabLst>
                      </a:pPr>
                      <a:r>
                        <a:rPr lang="en-US" sz="1200" b="1" kern="100" dirty="0">
                          <a:effectLst/>
                        </a:rPr>
                        <a:t>2018/12/05</a:t>
                      </a:r>
                      <a:endParaRPr lang="zh-CN" sz="1200" b="1"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b="1" kern="100" dirty="0">
                          <a:effectLst/>
                        </a:rPr>
                        <a:t>杨枨老师、侯宏仑老师、</a:t>
                      </a:r>
                    </a:p>
                    <a:p>
                      <a:pPr algn="ctr">
                        <a:spcAft>
                          <a:spcPts val="0"/>
                        </a:spcAft>
                      </a:pPr>
                      <a:r>
                        <a:rPr lang="zh-CN" sz="1200" b="1" kern="100" dirty="0">
                          <a:effectLst/>
                        </a:rPr>
                        <a:t>李俊、黄浩峰、夏昌灏、 </a:t>
                      </a:r>
                    </a:p>
                    <a:p>
                      <a:pPr algn="ctr">
                        <a:spcAft>
                          <a:spcPts val="0"/>
                        </a:spcAft>
                      </a:pPr>
                      <a:r>
                        <a:rPr lang="zh-CN" sz="1200" b="1" kern="100" dirty="0">
                          <a:effectLst/>
                        </a:rPr>
                        <a:t>吴荣欣、叶忠杰</a:t>
                      </a:r>
                      <a:endParaRPr lang="zh-CN" sz="1200" b="1"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38645524"/>
                  </a:ext>
                </a:extLst>
              </a:tr>
              <a:tr h="1105728">
                <a:tc>
                  <a:txBody>
                    <a:bodyPr/>
                    <a:lstStyle/>
                    <a:p>
                      <a:pPr algn="ctr">
                        <a:spcAft>
                          <a:spcPts val="0"/>
                        </a:spcAft>
                      </a:pPr>
                      <a:r>
                        <a:rPr lang="zh-CN" sz="1200" b="1" kern="100">
                          <a:effectLst/>
                        </a:rPr>
                        <a:t>需求分析</a:t>
                      </a:r>
                      <a:endParaRPr lang="zh-CN" sz="1200" b="1"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133350" algn="just">
                        <a:spcAft>
                          <a:spcPts val="0"/>
                        </a:spcAft>
                      </a:pPr>
                      <a:r>
                        <a:rPr lang="zh-CN" sz="1200" b="1" kern="100" dirty="0">
                          <a:effectLst/>
                        </a:rPr>
                        <a:t>《软件需求规格说明书》，界面原型</a:t>
                      </a:r>
                      <a:endParaRPr lang="zh-CN" sz="1200" b="1"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tab pos="2637155" algn="ctr"/>
                          <a:tab pos="5274310" algn="r"/>
                          <a:tab pos="266700" algn="l"/>
                        </a:tabLst>
                        <a:defRPr/>
                      </a:pPr>
                      <a:r>
                        <a:rPr lang="en-US" altLang="zh-CN" sz="1200" b="1" kern="100" dirty="0">
                          <a:effectLst/>
                        </a:rPr>
                        <a:t>2019/1/12</a:t>
                      </a:r>
                      <a:endParaRPr lang="zh-CN" altLang="zh-CN" sz="1200" b="1" kern="100" dirty="0">
                        <a:effectLst/>
                        <a:latin typeface="Times New Roman" panose="02020603050405020304" pitchFamily="18" charset="0"/>
                        <a:ea typeface="宋体" panose="02010600030101010101" pitchFamily="2" charset="-122"/>
                      </a:endParaRPr>
                    </a:p>
                    <a:p>
                      <a:pPr algn="ctr">
                        <a:spcAft>
                          <a:spcPts val="0"/>
                        </a:spcAft>
                        <a:tabLst>
                          <a:tab pos="2637155" algn="ctr"/>
                          <a:tab pos="5274310" algn="r"/>
                          <a:tab pos="266700" algn="l"/>
                        </a:tabLst>
                      </a:pPr>
                      <a:endParaRPr lang="zh-CN" sz="1200" b="1"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b="1" kern="100">
                          <a:effectLst/>
                        </a:rPr>
                        <a:t>杨枨老师、侯宏仑老师、</a:t>
                      </a:r>
                    </a:p>
                    <a:p>
                      <a:pPr algn="ctr">
                        <a:spcAft>
                          <a:spcPts val="0"/>
                        </a:spcAft>
                      </a:pPr>
                      <a:r>
                        <a:rPr lang="zh-CN" sz="1200" b="1" kern="100">
                          <a:effectLst/>
                        </a:rPr>
                        <a:t>李俊、黄浩峰、夏昌灏、 </a:t>
                      </a:r>
                    </a:p>
                    <a:p>
                      <a:pPr algn="ctr">
                        <a:spcAft>
                          <a:spcPts val="0"/>
                        </a:spcAft>
                      </a:pPr>
                      <a:r>
                        <a:rPr lang="zh-CN" sz="1200" b="1" kern="100">
                          <a:effectLst/>
                        </a:rPr>
                        <a:t>吴荣欣、叶忠杰</a:t>
                      </a:r>
                      <a:endParaRPr lang="zh-CN" sz="1200" b="1"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187784733"/>
                  </a:ext>
                </a:extLst>
              </a:tr>
              <a:tr h="1105728">
                <a:tc>
                  <a:txBody>
                    <a:bodyPr/>
                    <a:lstStyle/>
                    <a:p>
                      <a:pPr algn="ctr">
                        <a:spcAft>
                          <a:spcPts val="0"/>
                        </a:spcAft>
                      </a:pPr>
                      <a:r>
                        <a:rPr lang="zh-CN" sz="1200" b="1" kern="100">
                          <a:effectLst/>
                        </a:rPr>
                        <a:t>需求变更</a:t>
                      </a:r>
                      <a:endParaRPr lang="zh-CN" sz="1200" b="1"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200" b="1" kern="100" dirty="0">
                          <a:effectLst/>
                        </a:rPr>
                        <a:t>《需求变更文档》</a:t>
                      </a:r>
                      <a:endParaRPr lang="zh-CN" sz="1200" b="1"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tabLst>
                          <a:tab pos="2637155" algn="ctr"/>
                          <a:tab pos="5274310" algn="r"/>
                          <a:tab pos="266700" algn="l"/>
                        </a:tabLst>
                      </a:pPr>
                      <a:r>
                        <a:rPr lang="en-US" sz="1200" b="1" kern="100" dirty="0">
                          <a:effectLst/>
                        </a:rPr>
                        <a:t>2019/1/11</a:t>
                      </a:r>
                      <a:endParaRPr lang="zh-CN" sz="1200" b="1"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b="1" kern="100">
                          <a:effectLst/>
                        </a:rPr>
                        <a:t>杨枨老师、侯宏仑老师、</a:t>
                      </a:r>
                    </a:p>
                    <a:p>
                      <a:pPr algn="ctr">
                        <a:spcAft>
                          <a:spcPts val="0"/>
                        </a:spcAft>
                      </a:pPr>
                      <a:r>
                        <a:rPr lang="zh-CN" sz="1200" b="1" kern="100">
                          <a:effectLst/>
                        </a:rPr>
                        <a:t>李俊、黄浩峰、夏昌灏、 </a:t>
                      </a:r>
                    </a:p>
                    <a:p>
                      <a:pPr algn="ctr">
                        <a:spcAft>
                          <a:spcPts val="0"/>
                        </a:spcAft>
                      </a:pPr>
                      <a:r>
                        <a:rPr lang="zh-CN" sz="1200" b="1" kern="100">
                          <a:effectLst/>
                        </a:rPr>
                        <a:t>吴荣欣、叶忠杰</a:t>
                      </a:r>
                      <a:endParaRPr lang="zh-CN" sz="1200" b="1"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671449868"/>
                  </a:ext>
                </a:extLst>
              </a:tr>
              <a:tr h="1105728">
                <a:tc>
                  <a:txBody>
                    <a:bodyPr/>
                    <a:lstStyle/>
                    <a:p>
                      <a:pPr algn="ctr">
                        <a:spcAft>
                          <a:spcPts val="0"/>
                        </a:spcAft>
                      </a:pPr>
                      <a:r>
                        <a:rPr lang="zh-CN" sz="1200" b="1" kern="100">
                          <a:effectLst/>
                        </a:rPr>
                        <a:t>需求收尾与需求实现</a:t>
                      </a:r>
                      <a:endParaRPr lang="zh-CN" sz="1200" b="1"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b="1" kern="100">
                          <a:effectLst/>
                        </a:rPr>
                        <a:t>界面原型，《项目总结报告》</a:t>
                      </a:r>
                      <a:endParaRPr lang="zh-CN" sz="1200" b="1"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tabLst>
                          <a:tab pos="2637155" algn="ctr"/>
                          <a:tab pos="5274310" algn="r"/>
                          <a:tab pos="266700" algn="l"/>
                        </a:tabLst>
                      </a:pPr>
                      <a:r>
                        <a:rPr lang="en-US" sz="1200" b="1" kern="100" dirty="0">
                          <a:effectLst/>
                        </a:rPr>
                        <a:t>2019/1/16</a:t>
                      </a:r>
                      <a:endParaRPr lang="zh-CN" sz="1200" b="1"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200" b="1" kern="100" dirty="0">
                          <a:effectLst/>
                        </a:rPr>
                        <a:t>杨枨老师、侯宏仑老师、</a:t>
                      </a:r>
                    </a:p>
                    <a:p>
                      <a:pPr algn="ctr">
                        <a:spcAft>
                          <a:spcPts val="0"/>
                        </a:spcAft>
                      </a:pPr>
                      <a:r>
                        <a:rPr lang="zh-CN" sz="1200" b="1" kern="100" dirty="0">
                          <a:effectLst/>
                        </a:rPr>
                        <a:t>李俊、黄浩峰、夏昌灏、 </a:t>
                      </a:r>
                    </a:p>
                    <a:p>
                      <a:pPr algn="ctr">
                        <a:spcAft>
                          <a:spcPts val="0"/>
                        </a:spcAft>
                      </a:pPr>
                      <a:r>
                        <a:rPr lang="zh-CN" sz="1200" b="1" kern="100" dirty="0">
                          <a:effectLst/>
                        </a:rPr>
                        <a:t>吴荣欣、叶忠杰</a:t>
                      </a:r>
                      <a:endParaRPr lang="zh-CN" sz="1200" b="1"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639813224"/>
                  </a:ext>
                </a:extLst>
              </a:tr>
            </a:tbl>
          </a:graphicData>
        </a:graphic>
      </p:graphicFrame>
      <p:sp>
        <p:nvSpPr>
          <p:cNvPr id="7" name="Rectangle 1">
            <a:extLst>
              <a:ext uri="{FF2B5EF4-FFF2-40B4-BE49-F238E27FC236}">
                <a16:creationId xmlns:a16="http://schemas.microsoft.com/office/drawing/2014/main" id="{C740BB21-7539-468D-85CE-3925FD5F2DB7}"/>
              </a:ext>
            </a:extLst>
          </p:cNvPr>
          <p:cNvSpPr>
            <a:spLocks noChangeArrowheads="1"/>
          </p:cNvSpPr>
          <p:nvPr/>
        </p:nvSpPr>
        <p:spPr bwMode="auto">
          <a:xfrm>
            <a:off x="3672122" y="1088830"/>
            <a:ext cx="11447496" cy="79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65048" rIns="91440" bIns="165048" numCol="1" anchor="ctr" anchorCtr="0" compatLnSpc="1">
            <a:prstTxWarp prst="textNoShape">
              <a:avLst/>
            </a:prstTxWarp>
            <a:spAutoFit/>
          </a:bodyPr>
          <a:lstStyle>
            <a:lvl1pPr indent="133350" eaLnBrk="0" fontAlgn="base" hangingPunct="0">
              <a:spcBef>
                <a:spcPct val="0"/>
              </a:spcBef>
              <a:spcAft>
                <a:spcPct val="0"/>
              </a:spcAft>
              <a:tabLst>
                <a:tab pos="2124075" algn="l"/>
              </a:tabLst>
              <a:defRPr>
                <a:solidFill>
                  <a:schemeClr val="tx1"/>
                </a:solidFill>
                <a:latin typeface="Arial" panose="020B0604020202020204" pitchFamily="34" charset="0"/>
              </a:defRPr>
            </a:lvl1pPr>
            <a:lvl2pPr eaLnBrk="0" fontAlgn="base" hangingPunct="0">
              <a:spcBef>
                <a:spcPct val="0"/>
              </a:spcBef>
              <a:spcAft>
                <a:spcPct val="0"/>
              </a:spcAft>
              <a:tabLst>
                <a:tab pos="2124075" algn="l"/>
              </a:tabLst>
              <a:defRPr>
                <a:solidFill>
                  <a:schemeClr val="tx1"/>
                </a:solidFill>
                <a:latin typeface="Arial" panose="020B0604020202020204" pitchFamily="34" charset="0"/>
              </a:defRPr>
            </a:lvl2pPr>
            <a:lvl3pPr eaLnBrk="0" fontAlgn="base" hangingPunct="0">
              <a:spcBef>
                <a:spcPct val="0"/>
              </a:spcBef>
              <a:spcAft>
                <a:spcPct val="0"/>
              </a:spcAft>
              <a:tabLst>
                <a:tab pos="2124075" algn="l"/>
              </a:tabLst>
              <a:defRPr>
                <a:solidFill>
                  <a:schemeClr val="tx1"/>
                </a:solidFill>
                <a:latin typeface="Arial" panose="020B0604020202020204" pitchFamily="34" charset="0"/>
              </a:defRPr>
            </a:lvl3pPr>
            <a:lvl4pPr eaLnBrk="0" fontAlgn="base" hangingPunct="0">
              <a:spcBef>
                <a:spcPct val="0"/>
              </a:spcBef>
              <a:spcAft>
                <a:spcPct val="0"/>
              </a:spcAft>
              <a:tabLst>
                <a:tab pos="2124075" algn="l"/>
              </a:tabLst>
              <a:defRPr>
                <a:solidFill>
                  <a:schemeClr val="tx1"/>
                </a:solidFill>
                <a:latin typeface="Arial" panose="020B0604020202020204" pitchFamily="34" charset="0"/>
              </a:defRPr>
            </a:lvl4pPr>
            <a:lvl5pPr eaLnBrk="0" fontAlgn="base" hangingPunct="0">
              <a:spcBef>
                <a:spcPct val="0"/>
              </a:spcBef>
              <a:spcAft>
                <a:spcPct val="0"/>
              </a:spcAft>
              <a:tabLst>
                <a:tab pos="2124075" algn="l"/>
              </a:tabLst>
              <a:defRPr>
                <a:solidFill>
                  <a:schemeClr val="tx1"/>
                </a:solidFill>
                <a:latin typeface="Arial" panose="020B0604020202020204" pitchFamily="34" charset="0"/>
              </a:defRPr>
            </a:lvl5pPr>
            <a:lvl6pPr eaLnBrk="0" fontAlgn="base" hangingPunct="0">
              <a:spcBef>
                <a:spcPct val="0"/>
              </a:spcBef>
              <a:spcAft>
                <a:spcPct val="0"/>
              </a:spcAft>
              <a:tabLst>
                <a:tab pos="2124075" algn="l"/>
              </a:tabLst>
              <a:defRPr>
                <a:solidFill>
                  <a:schemeClr val="tx1"/>
                </a:solidFill>
                <a:latin typeface="Arial" panose="020B0604020202020204" pitchFamily="34" charset="0"/>
              </a:defRPr>
            </a:lvl6pPr>
            <a:lvl7pPr eaLnBrk="0" fontAlgn="base" hangingPunct="0">
              <a:spcBef>
                <a:spcPct val="0"/>
              </a:spcBef>
              <a:spcAft>
                <a:spcPct val="0"/>
              </a:spcAft>
              <a:tabLst>
                <a:tab pos="2124075" algn="l"/>
              </a:tabLst>
              <a:defRPr>
                <a:solidFill>
                  <a:schemeClr val="tx1"/>
                </a:solidFill>
                <a:latin typeface="Arial" panose="020B0604020202020204" pitchFamily="34" charset="0"/>
              </a:defRPr>
            </a:lvl7pPr>
            <a:lvl8pPr eaLnBrk="0" fontAlgn="base" hangingPunct="0">
              <a:spcBef>
                <a:spcPct val="0"/>
              </a:spcBef>
              <a:spcAft>
                <a:spcPct val="0"/>
              </a:spcAft>
              <a:tabLst>
                <a:tab pos="2124075" algn="l"/>
              </a:tabLst>
              <a:defRPr>
                <a:solidFill>
                  <a:schemeClr val="tx1"/>
                </a:solidFill>
                <a:latin typeface="Arial" panose="020B0604020202020204" pitchFamily="34" charset="0"/>
              </a:defRPr>
            </a:lvl8pPr>
            <a:lvl9pPr eaLnBrk="0" fontAlgn="base" hangingPunct="0">
              <a:spcBef>
                <a:spcPct val="0"/>
              </a:spcBef>
              <a:spcAft>
                <a:spcPct val="0"/>
              </a:spcAft>
              <a:tabLst>
                <a:tab pos="2124075" algn="l"/>
              </a:tabLst>
              <a:defRPr>
                <a:solidFill>
                  <a:schemeClr val="tx1"/>
                </a:solidFill>
                <a:latin typeface="Arial" panose="020B0604020202020204" pitchFamily="34" charset="0"/>
              </a:defRPr>
            </a:lvl9pPr>
          </a:lstStyle>
          <a:p>
            <a:pPr marL="0" marR="0" lvl="0" indent="133350" algn="l" defTabSz="914400" rtl="0" eaLnBrk="0" fontAlgn="base" latinLnBrk="0" hangingPunct="0">
              <a:lnSpc>
                <a:spcPct val="100000"/>
              </a:lnSpc>
              <a:spcBef>
                <a:spcPct val="0"/>
              </a:spcBef>
              <a:spcAft>
                <a:spcPct val="0"/>
              </a:spcAft>
              <a:buClrTx/>
              <a:buSzTx/>
              <a:buFontTx/>
              <a:buNone/>
              <a:tabLst>
                <a:tab pos="2124075" algn="l"/>
              </a:tabLst>
            </a:pPr>
            <a:r>
              <a:rPr kumimoji="0" lang="zh-CN" altLang="en-US" sz="2000" b="1" i="0" u="none" strike="noStrike" cap="none" normalizeH="0" baseline="0" dirty="0" bmk="_Toc363468174">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rPr>
              <a:t>过程与产品质量检查计划</a:t>
            </a:r>
            <a:endParaRPr kumimoji="0" lang="zh-CN" altLang="en-US" sz="2000" b="1" i="0" u="none" strike="noStrike" cap="none" normalizeH="0" baseline="0" dirty="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endParaRPr>
          </a:p>
          <a:p>
            <a:pPr marL="0" marR="0" lvl="0" indent="133350" algn="l" defTabSz="914400" rtl="0" eaLnBrk="0" fontAlgn="base" latinLnBrk="0" hangingPunct="0">
              <a:lnSpc>
                <a:spcPct val="100000"/>
              </a:lnSpc>
              <a:spcBef>
                <a:spcPct val="0"/>
              </a:spcBef>
              <a:spcAft>
                <a:spcPct val="0"/>
              </a:spcAft>
              <a:buClrTx/>
              <a:buSzTx/>
              <a:buFontTx/>
              <a:buNone/>
              <a:tabLst>
                <a:tab pos="2124075" algn="l"/>
              </a:tabLst>
            </a:pPr>
            <a:r>
              <a:rPr kumimoji="0" lang="zh-CN" altLang="en-US" sz="10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注：因本课程不涉及软件的具体实现开发，所以项目开发后半阶段里程碑没有质量检查计划</a:t>
            </a:r>
            <a:endParaRPr kumimoji="0" lang="zh-CN" altLang="en-US" sz="18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62388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441745" y="1469322"/>
            <a:ext cx="2738250"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质量管理计划</a:t>
            </a:r>
            <a:r>
              <a:rPr lang="en-US" altLang="zh-CN" sz="3200" b="1" dirty="0">
                <a:latin typeface="等线 Light" panose="02010600030101010101" pitchFamily="2" charset="-122"/>
                <a:ea typeface="等线 Light" panose="02010600030101010101" pitchFamily="2" charset="-122"/>
              </a:rPr>
              <a:t>:</a:t>
            </a:r>
            <a:endParaRPr lang="zh-CN" altLang="en-US" sz="3200" b="1" dirty="0">
              <a:latin typeface="等线 Light" panose="02010600030101010101" pitchFamily="2" charset="-122"/>
              <a:ea typeface="等线 Light" panose="02010600030101010101" pitchFamily="2" charset="-122"/>
            </a:endParaRPr>
          </a:p>
        </p:txBody>
      </p:sp>
      <p:sp>
        <p:nvSpPr>
          <p:cNvPr id="8" name="Rectangle 1">
            <a:extLst>
              <a:ext uri="{FF2B5EF4-FFF2-40B4-BE49-F238E27FC236}">
                <a16:creationId xmlns:a16="http://schemas.microsoft.com/office/drawing/2014/main" id="{47A0F6B1-95F6-4CAE-9B98-CEBDAAB1DBB2}"/>
              </a:ext>
            </a:extLst>
          </p:cNvPr>
          <p:cNvSpPr>
            <a:spLocks noChangeArrowheads="1"/>
          </p:cNvSpPr>
          <p:nvPr/>
        </p:nvSpPr>
        <p:spPr bwMode="auto">
          <a:xfrm>
            <a:off x="3920281" y="1159612"/>
            <a:ext cx="2507418" cy="79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65048" rIns="91440" bIns="165048" numCol="1" anchor="ctr" anchorCtr="0" compatLnSpc="1">
            <a:prstTxWarp prst="textNoShape">
              <a:avLst/>
            </a:prstTxWarp>
            <a:spAutoFit/>
          </a:bodyPr>
          <a:lstStyle>
            <a:lvl1pPr eaLnBrk="0" fontAlgn="base" hangingPunct="0">
              <a:spcBef>
                <a:spcPct val="0"/>
              </a:spcBef>
              <a:spcAft>
                <a:spcPct val="0"/>
              </a:spcAft>
              <a:tabLst>
                <a:tab pos="2124075" algn="l"/>
              </a:tabLst>
              <a:defRPr>
                <a:solidFill>
                  <a:schemeClr val="tx1"/>
                </a:solidFill>
                <a:latin typeface="Arial" panose="020B0604020202020204" pitchFamily="34" charset="0"/>
              </a:defRPr>
            </a:lvl1pPr>
            <a:lvl2pPr eaLnBrk="0" fontAlgn="base" hangingPunct="0">
              <a:spcBef>
                <a:spcPct val="0"/>
              </a:spcBef>
              <a:spcAft>
                <a:spcPct val="0"/>
              </a:spcAft>
              <a:tabLst>
                <a:tab pos="2124075" algn="l"/>
              </a:tabLst>
              <a:defRPr>
                <a:solidFill>
                  <a:schemeClr val="tx1"/>
                </a:solidFill>
                <a:latin typeface="Arial" panose="020B0604020202020204" pitchFamily="34" charset="0"/>
              </a:defRPr>
            </a:lvl2pPr>
            <a:lvl3pPr eaLnBrk="0" fontAlgn="base" hangingPunct="0">
              <a:spcBef>
                <a:spcPct val="0"/>
              </a:spcBef>
              <a:spcAft>
                <a:spcPct val="0"/>
              </a:spcAft>
              <a:tabLst>
                <a:tab pos="2124075" algn="l"/>
              </a:tabLst>
              <a:defRPr>
                <a:solidFill>
                  <a:schemeClr val="tx1"/>
                </a:solidFill>
                <a:latin typeface="Arial" panose="020B0604020202020204" pitchFamily="34" charset="0"/>
              </a:defRPr>
            </a:lvl3pPr>
            <a:lvl4pPr eaLnBrk="0" fontAlgn="base" hangingPunct="0">
              <a:spcBef>
                <a:spcPct val="0"/>
              </a:spcBef>
              <a:spcAft>
                <a:spcPct val="0"/>
              </a:spcAft>
              <a:tabLst>
                <a:tab pos="2124075" algn="l"/>
              </a:tabLst>
              <a:defRPr>
                <a:solidFill>
                  <a:schemeClr val="tx1"/>
                </a:solidFill>
                <a:latin typeface="Arial" panose="020B0604020202020204" pitchFamily="34" charset="0"/>
              </a:defRPr>
            </a:lvl4pPr>
            <a:lvl5pPr eaLnBrk="0" fontAlgn="base" hangingPunct="0">
              <a:spcBef>
                <a:spcPct val="0"/>
              </a:spcBef>
              <a:spcAft>
                <a:spcPct val="0"/>
              </a:spcAft>
              <a:tabLst>
                <a:tab pos="2124075" algn="l"/>
              </a:tabLst>
              <a:defRPr>
                <a:solidFill>
                  <a:schemeClr val="tx1"/>
                </a:solidFill>
                <a:latin typeface="Arial" panose="020B0604020202020204" pitchFamily="34" charset="0"/>
              </a:defRPr>
            </a:lvl5pPr>
            <a:lvl6pPr eaLnBrk="0" fontAlgn="base" hangingPunct="0">
              <a:spcBef>
                <a:spcPct val="0"/>
              </a:spcBef>
              <a:spcAft>
                <a:spcPct val="0"/>
              </a:spcAft>
              <a:tabLst>
                <a:tab pos="2124075" algn="l"/>
              </a:tabLst>
              <a:defRPr>
                <a:solidFill>
                  <a:schemeClr val="tx1"/>
                </a:solidFill>
                <a:latin typeface="Arial" panose="020B0604020202020204" pitchFamily="34" charset="0"/>
              </a:defRPr>
            </a:lvl6pPr>
            <a:lvl7pPr eaLnBrk="0" fontAlgn="base" hangingPunct="0">
              <a:spcBef>
                <a:spcPct val="0"/>
              </a:spcBef>
              <a:spcAft>
                <a:spcPct val="0"/>
              </a:spcAft>
              <a:tabLst>
                <a:tab pos="2124075" algn="l"/>
              </a:tabLst>
              <a:defRPr>
                <a:solidFill>
                  <a:schemeClr val="tx1"/>
                </a:solidFill>
                <a:latin typeface="Arial" panose="020B0604020202020204" pitchFamily="34" charset="0"/>
              </a:defRPr>
            </a:lvl7pPr>
            <a:lvl8pPr eaLnBrk="0" fontAlgn="base" hangingPunct="0">
              <a:spcBef>
                <a:spcPct val="0"/>
              </a:spcBef>
              <a:spcAft>
                <a:spcPct val="0"/>
              </a:spcAft>
              <a:tabLst>
                <a:tab pos="2124075" algn="l"/>
              </a:tabLst>
              <a:defRPr>
                <a:solidFill>
                  <a:schemeClr val="tx1"/>
                </a:solidFill>
                <a:latin typeface="Arial" panose="020B0604020202020204" pitchFamily="34" charset="0"/>
              </a:defRPr>
            </a:lvl8pPr>
            <a:lvl9pPr eaLnBrk="0" fontAlgn="base" hangingPunct="0">
              <a:spcBef>
                <a:spcPct val="0"/>
              </a:spcBef>
              <a:spcAft>
                <a:spcPct val="0"/>
              </a:spcAft>
              <a:tabLst>
                <a:tab pos="212407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2124075" algn="l"/>
              </a:tabLst>
            </a:pPr>
            <a:r>
              <a:rPr kumimoji="0" lang="zh-CN" altLang="en-US" sz="2000" b="1" i="0" u="none" strike="noStrike" cap="none" normalizeH="0" baseline="0" dirty="0">
                <a:ln>
                  <a:noFill/>
                </a:ln>
                <a:solidFill>
                  <a:schemeClr val="tx1"/>
                </a:solidFill>
                <a:effectLst/>
                <a:latin typeface="Arial" panose="020B0604020202020204" pitchFamily="34" charset="0"/>
                <a:ea typeface="黑体" panose="02010609060101010101" pitchFamily="49" charset="-122"/>
                <a:cs typeface="Times New Roman" panose="02020603050405020304" pitchFamily="18" charset="0"/>
              </a:rPr>
              <a:t>参与技术评审的计划</a:t>
            </a:r>
          </a:p>
          <a:p>
            <a:pPr marL="0" marR="0" lvl="0" indent="0" algn="ctr" defTabSz="914400" rtl="0" eaLnBrk="0" fontAlgn="base" latinLnBrk="0" hangingPunct="0">
              <a:lnSpc>
                <a:spcPct val="100000"/>
              </a:lnSpc>
              <a:spcBef>
                <a:spcPct val="0"/>
              </a:spcBef>
              <a:spcAft>
                <a:spcPct val="0"/>
              </a:spcAft>
              <a:buClrTx/>
              <a:buSzTx/>
              <a:buFontTx/>
              <a:buNone/>
              <a:tabLst>
                <a:tab pos="2124075" algn="l"/>
              </a:tabLst>
            </a:pPr>
            <a:r>
              <a:rPr kumimoji="0" lang="zh-CN" altLang="en-US" sz="10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	</a:t>
            </a: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9" name="表格 8">
            <a:extLst>
              <a:ext uri="{FF2B5EF4-FFF2-40B4-BE49-F238E27FC236}">
                <a16:creationId xmlns:a16="http://schemas.microsoft.com/office/drawing/2014/main" id="{62C89C34-D110-4E52-86F9-5DC850685F70}"/>
              </a:ext>
            </a:extLst>
          </p:cNvPr>
          <p:cNvGraphicFramePr>
            <a:graphicFrameLocks noGrp="1"/>
          </p:cNvGraphicFramePr>
          <p:nvPr>
            <p:extLst>
              <p:ext uri="{D42A27DB-BD31-4B8C-83A1-F6EECF244321}">
                <p14:modId xmlns:p14="http://schemas.microsoft.com/office/powerpoint/2010/main" val="4222927513"/>
              </p:ext>
            </p:extLst>
          </p:nvPr>
        </p:nvGraphicFramePr>
        <p:xfrm>
          <a:off x="4018893" y="1761709"/>
          <a:ext cx="7232492" cy="4420460"/>
        </p:xfrm>
        <a:graphic>
          <a:graphicData uri="http://schemas.openxmlformats.org/drawingml/2006/table">
            <a:tbl>
              <a:tblPr>
                <a:tableStyleId>{5C22544A-7EE6-4342-B048-85BDC9FD1C3A}</a:tableStyleId>
              </a:tblPr>
              <a:tblGrid>
                <a:gridCol w="2079403">
                  <a:extLst>
                    <a:ext uri="{9D8B030D-6E8A-4147-A177-3AD203B41FA5}">
                      <a16:colId xmlns:a16="http://schemas.microsoft.com/office/drawing/2014/main" val="3099028138"/>
                    </a:ext>
                  </a:extLst>
                </a:gridCol>
                <a:gridCol w="1177613">
                  <a:extLst>
                    <a:ext uri="{9D8B030D-6E8A-4147-A177-3AD203B41FA5}">
                      <a16:colId xmlns:a16="http://schemas.microsoft.com/office/drawing/2014/main" val="3582864826"/>
                    </a:ext>
                  </a:extLst>
                </a:gridCol>
                <a:gridCol w="1189174">
                  <a:extLst>
                    <a:ext uri="{9D8B030D-6E8A-4147-A177-3AD203B41FA5}">
                      <a16:colId xmlns:a16="http://schemas.microsoft.com/office/drawing/2014/main" val="1277909148"/>
                    </a:ext>
                  </a:extLst>
                </a:gridCol>
                <a:gridCol w="1174310">
                  <a:extLst>
                    <a:ext uri="{9D8B030D-6E8A-4147-A177-3AD203B41FA5}">
                      <a16:colId xmlns:a16="http://schemas.microsoft.com/office/drawing/2014/main" val="4079247250"/>
                    </a:ext>
                  </a:extLst>
                </a:gridCol>
                <a:gridCol w="1611992">
                  <a:extLst>
                    <a:ext uri="{9D8B030D-6E8A-4147-A177-3AD203B41FA5}">
                      <a16:colId xmlns:a16="http://schemas.microsoft.com/office/drawing/2014/main" val="1829596099"/>
                    </a:ext>
                  </a:extLst>
                </a:gridCol>
              </a:tblGrid>
              <a:tr h="392638">
                <a:tc gridSpan="5">
                  <a:txBody>
                    <a:bodyPr/>
                    <a:lstStyle/>
                    <a:p>
                      <a:pPr algn="ctr">
                        <a:spcAft>
                          <a:spcPts val="0"/>
                        </a:spcAft>
                      </a:pPr>
                      <a:r>
                        <a:rPr lang="zh-CN" sz="1200" b="1" i="0" kern="100" dirty="0">
                          <a:effectLst/>
                        </a:rPr>
                        <a:t>质量保证人员参与技术评审计划</a:t>
                      </a:r>
                      <a:endParaRPr lang="zh-CN" sz="1200" b="1" i="0" kern="100" dirty="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4321887"/>
                  </a:ext>
                </a:extLst>
              </a:tr>
              <a:tr h="392638">
                <a:tc>
                  <a:txBody>
                    <a:bodyPr/>
                    <a:lstStyle/>
                    <a:p>
                      <a:pPr algn="ctr">
                        <a:spcAft>
                          <a:spcPts val="0"/>
                        </a:spcAft>
                        <a:tabLst>
                          <a:tab pos="2124710" algn="l"/>
                        </a:tabLst>
                      </a:pPr>
                      <a:r>
                        <a:rPr lang="zh-CN" sz="1200" b="1" i="0" kern="100">
                          <a:effectLst/>
                        </a:rPr>
                        <a:t>工作成果名称</a:t>
                      </a:r>
                      <a:endParaRPr lang="zh-CN" sz="1200" b="1" i="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tabLst>
                          <a:tab pos="2124710" algn="l"/>
                        </a:tabLst>
                      </a:pPr>
                      <a:r>
                        <a:rPr lang="zh-CN" sz="1200" b="1" i="0" kern="100">
                          <a:effectLst/>
                        </a:rPr>
                        <a:t>技术评审方式</a:t>
                      </a:r>
                      <a:endParaRPr lang="zh-CN" sz="1200" b="1" i="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tabLst>
                          <a:tab pos="2124710" algn="l"/>
                        </a:tabLst>
                      </a:pPr>
                      <a:r>
                        <a:rPr lang="zh-CN" sz="1200" b="1" i="0" kern="100">
                          <a:effectLst/>
                        </a:rPr>
                        <a:t>预计评审时间</a:t>
                      </a:r>
                      <a:endParaRPr lang="zh-CN" sz="1200" b="1" i="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tabLst>
                          <a:tab pos="2124710" algn="l"/>
                        </a:tabLst>
                      </a:pPr>
                      <a:r>
                        <a:rPr lang="zh-CN" sz="1200" b="1" i="0" kern="100">
                          <a:effectLst/>
                        </a:rPr>
                        <a:t>质量保证人员</a:t>
                      </a:r>
                      <a:endParaRPr lang="zh-CN" sz="1200" b="1" i="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tabLst>
                          <a:tab pos="2124710" algn="l"/>
                        </a:tabLst>
                      </a:pPr>
                      <a:r>
                        <a:rPr lang="zh-CN" sz="1200" b="1" i="0" kern="100">
                          <a:effectLst/>
                        </a:rPr>
                        <a:t>主要技术评审人员</a:t>
                      </a:r>
                      <a:endParaRPr lang="zh-CN" sz="1200" b="1" i="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61015935"/>
                  </a:ext>
                </a:extLst>
              </a:tr>
              <a:tr h="605864">
                <a:tc>
                  <a:txBody>
                    <a:bodyPr/>
                    <a:lstStyle/>
                    <a:p>
                      <a:pPr algn="just">
                        <a:lnSpc>
                          <a:spcPct val="150000"/>
                        </a:lnSpc>
                        <a:spcAft>
                          <a:spcPts val="0"/>
                        </a:spcAft>
                        <a:tabLst>
                          <a:tab pos="2124710" algn="l"/>
                        </a:tabLst>
                      </a:pPr>
                      <a:r>
                        <a:rPr lang="zh-CN" sz="1200" b="1" i="0" kern="100">
                          <a:effectLst/>
                        </a:rPr>
                        <a:t>《可行性分析报告》</a:t>
                      </a:r>
                      <a:endParaRPr lang="zh-CN" sz="1200" b="1" i="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200" b="1" i="0" kern="100">
                          <a:effectLst/>
                        </a:rPr>
                        <a:t>FTR</a:t>
                      </a:r>
                      <a:endParaRPr lang="zh-CN" sz="1200" b="1" i="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200" b="1" i="0" kern="100">
                          <a:effectLst/>
                        </a:rPr>
                        <a:t>2019/1/25</a:t>
                      </a:r>
                      <a:endParaRPr lang="zh-CN" sz="1200" b="1" i="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tabLst>
                          <a:tab pos="2124710" algn="l"/>
                        </a:tabLst>
                      </a:pPr>
                      <a:r>
                        <a:rPr lang="zh-CN" sz="1200" b="1" i="0" kern="100">
                          <a:effectLst/>
                        </a:rPr>
                        <a:t>夏昌灏</a:t>
                      </a:r>
                      <a:endParaRPr lang="zh-CN" sz="1200" b="1" i="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tabLst>
                          <a:tab pos="2124710" algn="l"/>
                        </a:tabLst>
                      </a:pPr>
                      <a:r>
                        <a:rPr lang="zh-CN" sz="1200" b="1" i="0" kern="100">
                          <a:effectLst/>
                        </a:rPr>
                        <a:t>项目下达者</a:t>
                      </a:r>
                      <a:endParaRPr lang="zh-CN" sz="1200" b="1" i="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721592076"/>
                  </a:ext>
                </a:extLst>
              </a:tr>
              <a:tr h="605864">
                <a:tc>
                  <a:txBody>
                    <a:bodyPr/>
                    <a:lstStyle/>
                    <a:p>
                      <a:pPr algn="just">
                        <a:lnSpc>
                          <a:spcPct val="150000"/>
                        </a:lnSpc>
                        <a:spcAft>
                          <a:spcPts val="0"/>
                        </a:spcAft>
                        <a:tabLst>
                          <a:tab pos="2124710" algn="l"/>
                        </a:tabLst>
                      </a:pPr>
                      <a:r>
                        <a:rPr lang="zh-CN" sz="1200" b="1" i="0" kern="100">
                          <a:effectLst/>
                        </a:rPr>
                        <a:t>《需求工程项目计划》</a:t>
                      </a:r>
                      <a:endParaRPr lang="zh-CN" sz="1200" b="1" i="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200" b="1" i="0" kern="100">
                          <a:effectLst/>
                        </a:rPr>
                        <a:t>FTR</a:t>
                      </a:r>
                      <a:endParaRPr lang="zh-CN" sz="1200" b="1" i="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200" b="1" i="0" kern="100">
                          <a:effectLst/>
                        </a:rPr>
                        <a:t>2019/1/25</a:t>
                      </a:r>
                      <a:endParaRPr lang="zh-CN" sz="1200" b="1" i="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tabLst>
                          <a:tab pos="2124710" algn="l"/>
                        </a:tabLst>
                      </a:pPr>
                      <a:r>
                        <a:rPr lang="zh-CN" sz="1200" b="1" i="0" kern="100">
                          <a:effectLst/>
                        </a:rPr>
                        <a:t>夏昌灏</a:t>
                      </a:r>
                      <a:endParaRPr lang="zh-CN" sz="1200" b="1" i="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tabLst>
                          <a:tab pos="2124710" algn="l"/>
                        </a:tabLst>
                      </a:pPr>
                      <a:r>
                        <a:rPr lang="zh-CN" sz="1200" b="1" i="0" kern="100">
                          <a:effectLst/>
                        </a:rPr>
                        <a:t>项目下达者</a:t>
                      </a:r>
                      <a:endParaRPr lang="zh-CN" sz="1200" b="1" i="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08767505"/>
                  </a:ext>
                </a:extLst>
              </a:tr>
              <a:tr h="605864">
                <a:tc>
                  <a:txBody>
                    <a:bodyPr/>
                    <a:lstStyle/>
                    <a:p>
                      <a:pPr algn="just">
                        <a:lnSpc>
                          <a:spcPct val="150000"/>
                        </a:lnSpc>
                        <a:spcAft>
                          <a:spcPts val="0"/>
                        </a:spcAft>
                        <a:tabLst>
                          <a:tab pos="2124710" algn="l"/>
                        </a:tabLst>
                      </a:pPr>
                      <a:r>
                        <a:rPr lang="en-US" altLang="zh-CN" sz="1200" b="1" i="0" kern="100" dirty="0">
                          <a:effectLst/>
                        </a:rPr>
                        <a:t>   </a:t>
                      </a:r>
                      <a:r>
                        <a:rPr lang="zh-CN" sz="1200" b="1" i="0" kern="100" dirty="0">
                          <a:effectLst/>
                        </a:rPr>
                        <a:t>界面原型</a:t>
                      </a:r>
                      <a:endParaRPr lang="zh-CN" sz="1200" b="1" i="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200" b="1" i="0" kern="100">
                          <a:effectLst/>
                        </a:rPr>
                        <a:t>FTR</a:t>
                      </a:r>
                      <a:endParaRPr lang="zh-CN" sz="1200" b="1" i="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200" b="1" i="0" kern="100">
                          <a:effectLst/>
                        </a:rPr>
                        <a:t>2019/1/25</a:t>
                      </a:r>
                      <a:endParaRPr lang="zh-CN" sz="1200" b="1" i="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tabLst>
                          <a:tab pos="2124710" algn="l"/>
                        </a:tabLst>
                      </a:pPr>
                      <a:r>
                        <a:rPr lang="zh-CN" sz="1200" b="1" i="0" kern="100">
                          <a:effectLst/>
                        </a:rPr>
                        <a:t>夏昌灏</a:t>
                      </a:r>
                      <a:endParaRPr lang="zh-CN" sz="1200" b="1" i="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tabLst>
                          <a:tab pos="2124710" algn="l"/>
                        </a:tabLst>
                      </a:pPr>
                      <a:r>
                        <a:rPr lang="zh-CN" sz="1200" b="1" i="0" kern="100">
                          <a:effectLst/>
                        </a:rPr>
                        <a:t>项目下达者</a:t>
                      </a:r>
                      <a:endParaRPr lang="zh-CN" sz="1200" b="1" i="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14130154"/>
                  </a:ext>
                </a:extLst>
              </a:tr>
              <a:tr h="605864">
                <a:tc>
                  <a:txBody>
                    <a:bodyPr/>
                    <a:lstStyle/>
                    <a:p>
                      <a:pPr algn="just">
                        <a:lnSpc>
                          <a:spcPct val="150000"/>
                        </a:lnSpc>
                        <a:spcAft>
                          <a:spcPts val="0"/>
                        </a:spcAft>
                        <a:tabLst>
                          <a:tab pos="2124710" algn="l"/>
                        </a:tabLst>
                      </a:pPr>
                      <a:r>
                        <a:rPr lang="zh-CN" sz="1200" b="1" i="0" kern="100">
                          <a:effectLst/>
                        </a:rPr>
                        <a:t>《软件需求规格说明书》</a:t>
                      </a:r>
                      <a:endParaRPr lang="zh-CN" sz="1200" b="1" i="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200" b="1" i="0" kern="100">
                          <a:effectLst/>
                        </a:rPr>
                        <a:t>FTR</a:t>
                      </a:r>
                      <a:endParaRPr lang="zh-CN" sz="1200" b="1" i="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200" b="1" i="0" kern="100">
                          <a:effectLst/>
                        </a:rPr>
                        <a:t>2019/1/25</a:t>
                      </a:r>
                      <a:endParaRPr lang="zh-CN" sz="1200" b="1" i="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tabLst>
                          <a:tab pos="2124710" algn="l"/>
                        </a:tabLst>
                      </a:pPr>
                      <a:r>
                        <a:rPr lang="zh-CN" sz="1200" b="1" i="0" kern="100">
                          <a:effectLst/>
                        </a:rPr>
                        <a:t>夏昌灏</a:t>
                      </a:r>
                      <a:endParaRPr lang="zh-CN" sz="1200" b="1" i="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tabLst>
                          <a:tab pos="2124710" algn="l"/>
                        </a:tabLst>
                      </a:pPr>
                      <a:r>
                        <a:rPr lang="zh-CN" sz="1200" b="1" i="0" kern="100">
                          <a:effectLst/>
                        </a:rPr>
                        <a:t>项目下达者</a:t>
                      </a:r>
                      <a:endParaRPr lang="zh-CN" sz="1200" b="1" i="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992285342"/>
                  </a:ext>
                </a:extLst>
              </a:tr>
              <a:tr h="605864">
                <a:tc>
                  <a:txBody>
                    <a:bodyPr/>
                    <a:lstStyle/>
                    <a:p>
                      <a:pPr algn="just">
                        <a:spcAft>
                          <a:spcPts val="0"/>
                        </a:spcAft>
                        <a:tabLst>
                          <a:tab pos="2124710" algn="l"/>
                        </a:tabLst>
                      </a:pPr>
                      <a:r>
                        <a:rPr lang="zh-CN" sz="1200" b="1" i="0" kern="100">
                          <a:effectLst/>
                        </a:rPr>
                        <a:t>《需求变更文档》</a:t>
                      </a:r>
                      <a:endParaRPr lang="zh-CN" sz="1200" b="1" i="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200" b="1" i="0" kern="100">
                          <a:effectLst/>
                        </a:rPr>
                        <a:t>FTR</a:t>
                      </a:r>
                      <a:endParaRPr lang="zh-CN" sz="1200" b="1" i="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200" b="1" i="0" kern="100">
                          <a:effectLst/>
                        </a:rPr>
                        <a:t>2019/1/25</a:t>
                      </a:r>
                      <a:endParaRPr lang="zh-CN" sz="1200" b="1" i="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tabLst>
                          <a:tab pos="2124710" algn="l"/>
                        </a:tabLst>
                      </a:pPr>
                      <a:r>
                        <a:rPr lang="zh-CN" sz="1200" b="1" i="0" kern="100">
                          <a:effectLst/>
                        </a:rPr>
                        <a:t>夏昌灏</a:t>
                      </a:r>
                      <a:endParaRPr lang="zh-CN" sz="1200" b="1" i="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tabLst>
                          <a:tab pos="2124710" algn="l"/>
                        </a:tabLst>
                      </a:pPr>
                      <a:r>
                        <a:rPr lang="zh-CN" sz="1200" b="1" i="0" kern="100">
                          <a:effectLst/>
                        </a:rPr>
                        <a:t>项目下达者</a:t>
                      </a:r>
                      <a:endParaRPr lang="zh-CN" sz="1200" b="1" i="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299864982"/>
                  </a:ext>
                </a:extLst>
              </a:tr>
              <a:tr h="605864">
                <a:tc>
                  <a:txBody>
                    <a:bodyPr/>
                    <a:lstStyle/>
                    <a:p>
                      <a:pPr algn="just">
                        <a:spcAft>
                          <a:spcPts val="0"/>
                        </a:spcAft>
                        <a:tabLst>
                          <a:tab pos="2124710" algn="l"/>
                        </a:tabLst>
                      </a:pPr>
                      <a:r>
                        <a:rPr lang="zh-CN" sz="1200" b="1" i="0" kern="100">
                          <a:effectLst/>
                        </a:rPr>
                        <a:t>《项目总结报告》</a:t>
                      </a:r>
                      <a:endParaRPr lang="zh-CN" sz="1200" b="1" i="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200" b="1" i="0" kern="100">
                          <a:effectLst/>
                        </a:rPr>
                        <a:t>FTR</a:t>
                      </a:r>
                      <a:endParaRPr lang="zh-CN" sz="1200" b="1" i="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200" b="1" i="0" kern="100">
                          <a:effectLst/>
                        </a:rPr>
                        <a:t>2019/1/25</a:t>
                      </a:r>
                      <a:endParaRPr lang="zh-CN" sz="1200" b="1" i="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tabLst>
                          <a:tab pos="2124710" algn="l"/>
                        </a:tabLst>
                      </a:pPr>
                      <a:r>
                        <a:rPr lang="zh-CN" sz="1200" b="1" i="0" kern="100">
                          <a:effectLst/>
                        </a:rPr>
                        <a:t>夏昌灏</a:t>
                      </a:r>
                      <a:endParaRPr lang="zh-CN" sz="1200" b="1" i="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tabLst>
                          <a:tab pos="2124710" algn="l"/>
                        </a:tabLst>
                      </a:pPr>
                      <a:r>
                        <a:rPr lang="zh-CN" sz="1200" b="1" i="0" kern="100" dirty="0">
                          <a:effectLst/>
                        </a:rPr>
                        <a:t>项目下达者</a:t>
                      </a:r>
                      <a:endParaRPr lang="zh-CN" sz="1200" b="1" i="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062495912"/>
                  </a:ext>
                </a:extLst>
              </a:tr>
            </a:tbl>
          </a:graphicData>
        </a:graphic>
      </p:graphicFrame>
    </p:spTree>
    <p:extLst>
      <p:ext uri="{BB962C8B-B14F-4D97-AF65-F5344CB8AC3E}">
        <p14:creationId xmlns:p14="http://schemas.microsoft.com/office/powerpoint/2010/main" val="3981639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441745" y="1469322"/>
            <a:ext cx="2738250"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沟通管理计划</a:t>
            </a:r>
            <a:r>
              <a:rPr lang="en-US" altLang="zh-CN" sz="3200" b="1" dirty="0">
                <a:latin typeface="等线 Light" panose="02010600030101010101" pitchFamily="2" charset="-122"/>
                <a:ea typeface="等线 Light" panose="02010600030101010101" pitchFamily="2" charset="-122"/>
              </a:rPr>
              <a:t>:</a:t>
            </a:r>
            <a:endParaRPr lang="zh-CN" altLang="en-US" sz="3200" b="1" dirty="0">
              <a:latin typeface="等线 Light" panose="02010600030101010101" pitchFamily="2" charset="-122"/>
              <a:ea typeface="等线 Light" panose="02010600030101010101" pitchFamily="2" charset="-122"/>
            </a:endParaRPr>
          </a:p>
        </p:txBody>
      </p:sp>
      <p:sp>
        <p:nvSpPr>
          <p:cNvPr id="6" name="矩形 5">
            <a:extLst>
              <a:ext uri="{FF2B5EF4-FFF2-40B4-BE49-F238E27FC236}">
                <a16:creationId xmlns:a16="http://schemas.microsoft.com/office/drawing/2014/main" id="{FE8774C4-F72A-4008-8A09-28E7D6B3734B}"/>
              </a:ext>
            </a:extLst>
          </p:cNvPr>
          <p:cNvSpPr/>
          <p:nvPr/>
        </p:nvSpPr>
        <p:spPr>
          <a:xfrm>
            <a:off x="4014773" y="1269267"/>
            <a:ext cx="1467068" cy="400110"/>
          </a:xfrm>
          <a:prstGeom prst="rect">
            <a:avLst/>
          </a:prstGeom>
        </p:spPr>
        <p:txBody>
          <a:bodyPr wrap="none">
            <a:spAutoFit/>
          </a:bodyPr>
          <a:lstStyle/>
          <a:p>
            <a:r>
              <a:rPr lang="zh-CN" altLang="zh-CN" sz="2000" b="1" kern="100" dirty="0">
                <a:latin typeface="Calibri" panose="020F0502020204030204" pitchFamily="34" charset="0"/>
                <a:ea typeface="宋体" panose="02010600030101010101" pitchFamily="2" charset="-122"/>
                <a:cs typeface="Times New Roman" panose="02020603050405020304" pitchFamily="18" charset="0"/>
              </a:rPr>
              <a:t>干系人手册</a:t>
            </a:r>
            <a:endParaRPr lang="zh-CN" altLang="en-US" sz="2000" b="1" dirty="0"/>
          </a:p>
        </p:txBody>
      </p:sp>
      <p:graphicFrame>
        <p:nvGraphicFramePr>
          <p:cNvPr id="8" name="表格 7">
            <a:extLst>
              <a:ext uri="{FF2B5EF4-FFF2-40B4-BE49-F238E27FC236}">
                <a16:creationId xmlns:a16="http://schemas.microsoft.com/office/drawing/2014/main" id="{A24233D6-D16A-4C6D-8885-F1AAD5013B2C}"/>
              </a:ext>
            </a:extLst>
          </p:cNvPr>
          <p:cNvGraphicFramePr>
            <a:graphicFrameLocks noGrp="1"/>
          </p:cNvGraphicFramePr>
          <p:nvPr>
            <p:extLst>
              <p:ext uri="{D42A27DB-BD31-4B8C-83A1-F6EECF244321}">
                <p14:modId xmlns:p14="http://schemas.microsoft.com/office/powerpoint/2010/main" val="1151223553"/>
              </p:ext>
            </p:extLst>
          </p:nvPr>
        </p:nvGraphicFramePr>
        <p:xfrm>
          <a:off x="4014773" y="1761709"/>
          <a:ext cx="7443536" cy="4898441"/>
        </p:xfrm>
        <a:graphic>
          <a:graphicData uri="http://schemas.openxmlformats.org/drawingml/2006/table">
            <a:tbl>
              <a:tblPr firstRow="1" firstCol="1" bandRow="1">
                <a:tableStyleId>{5C22544A-7EE6-4342-B048-85BDC9FD1C3A}</a:tableStyleId>
              </a:tblPr>
              <a:tblGrid>
                <a:gridCol w="1272946">
                  <a:extLst>
                    <a:ext uri="{9D8B030D-6E8A-4147-A177-3AD203B41FA5}">
                      <a16:colId xmlns:a16="http://schemas.microsoft.com/office/drawing/2014/main" val="1216094800"/>
                    </a:ext>
                  </a:extLst>
                </a:gridCol>
                <a:gridCol w="1253152">
                  <a:extLst>
                    <a:ext uri="{9D8B030D-6E8A-4147-A177-3AD203B41FA5}">
                      <a16:colId xmlns:a16="http://schemas.microsoft.com/office/drawing/2014/main" val="2837135702"/>
                    </a:ext>
                  </a:extLst>
                </a:gridCol>
                <a:gridCol w="1349840">
                  <a:extLst>
                    <a:ext uri="{9D8B030D-6E8A-4147-A177-3AD203B41FA5}">
                      <a16:colId xmlns:a16="http://schemas.microsoft.com/office/drawing/2014/main" val="2958692671"/>
                    </a:ext>
                  </a:extLst>
                </a:gridCol>
                <a:gridCol w="1060534">
                  <a:extLst>
                    <a:ext uri="{9D8B030D-6E8A-4147-A177-3AD203B41FA5}">
                      <a16:colId xmlns:a16="http://schemas.microsoft.com/office/drawing/2014/main" val="1771031752"/>
                    </a:ext>
                  </a:extLst>
                </a:gridCol>
                <a:gridCol w="2507064">
                  <a:extLst>
                    <a:ext uri="{9D8B030D-6E8A-4147-A177-3AD203B41FA5}">
                      <a16:colId xmlns:a16="http://schemas.microsoft.com/office/drawing/2014/main" val="1408314557"/>
                    </a:ext>
                  </a:extLst>
                </a:gridCol>
              </a:tblGrid>
              <a:tr h="319076">
                <a:tc>
                  <a:txBody>
                    <a:bodyPr/>
                    <a:lstStyle/>
                    <a:p>
                      <a:pPr algn="just">
                        <a:spcAft>
                          <a:spcPts val="0"/>
                        </a:spcAft>
                      </a:pPr>
                      <a:r>
                        <a:rPr lang="zh-CN" sz="1400" kern="100">
                          <a:effectLst/>
                        </a:rPr>
                        <a:t>积极干系人</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400" kern="100">
                          <a:effectLst/>
                        </a:rPr>
                        <a:t>职位</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联系方式</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400" kern="100">
                          <a:effectLst/>
                        </a:rPr>
                        <a:t>所在地</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项目角色</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21711787"/>
                  </a:ext>
                </a:extLst>
              </a:tr>
              <a:tr h="654195">
                <a:tc>
                  <a:txBody>
                    <a:bodyPr/>
                    <a:lstStyle/>
                    <a:p>
                      <a:pPr algn="just">
                        <a:spcAft>
                          <a:spcPts val="0"/>
                        </a:spcAft>
                      </a:pPr>
                      <a:r>
                        <a:rPr lang="zh-CN" sz="1400" kern="100" dirty="0">
                          <a:effectLst/>
                        </a:rPr>
                        <a:t>夏昌灏</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1400" kern="100">
                          <a:effectLst/>
                        </a:rPr>
                        <a:t>G10</a:t>
                      </a:r>
                      <a:r>
                        <a:rPr lang="zh-CN" sz="1400" kern="100">
                          <a:effectLst/>
                        </a:rPr>
                        <a:t>组长</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17367073386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400" kern="100">
                          <a:effectLst/>
                        </a:rPr>
                        <a:t>明德</a:t>
                      </a:r>
                      <a:r>
                        <a:rPr lang="en-US" sz="1400" kern="100">
                          <a:effectLst/>
                        </a:rPr>
                        <a:t>3-308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400" kern="100">
                          <a:effectLst/>
                        </a:rPr>
                        <a:t>项目经理</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94814931"/>
                  </a:ext>
                </a:extLst>
              </a:tr>
              <a:tr h="654195">
                <a:tc>
                  <a:txBody>
                    <a:bodyPr/>
                    <a:lstStyle/>
                    <a:p>
                      <a:pPr algn="just">
                        <a:spcAft>
                          <a:spcPts val="0"/>
                        </a:spcAft>
                      </a:pPr>
                      <a:r>
                        <a:rPr lang="zh-CN" sz="1400" kern="100">
                          <a:effectLst/>
                        </a:rPr>
                        <a:t>黄浩峰</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1400" kern="100">
                          <a:effectLst/>
                        </a:rPr>
                        <a:t>G10</a:t>
                      </a:r>
                      <a:r>
                        <a:rPr lang="zh-CN" sz="1400" kern="100">
                          <a:effectLst/>
                        </a:rPr>
                        <a:t>组员</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18967144915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弘毅</a:t>
                      </a:r>
                      <a:r>
                        <a:rPr lang="en-US" sz="1400" kern="100">
                          <a:effectLst/>
                        </a:rPr>
                        <a:t>1-611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开发人员</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76334827"/>
                  </a:ext>
                </a:extLst>
              </a:tr>
              <a:tr h="654195">
                <a:tc>
                  <a:txBody>
                    <a:bodyPr/>
                    <a:lstStyle/>
                    <a:p>
                      <a:pPr algn="just">
                        <a:spcAft>
                          <a:spcPts val="0"/>
                        </a:spcAft>
                      </a:pPr>
                      <a:r>
                        <a:rPr lang="zh-CN" sz="1400" kern="100">
                          <a:effectLst/>
                        </a:rPr>
                        <a:t>叶忠杰</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1400" kern="100">
                          <a:effectLst/>
                        </a:rPr>
                        <a:t>G10</a:t>
                      </a:r>
                      <a:r>
                        <a:rPr lang="zh-CN" sz="1400" kern="100">
                          <a:effectLst/>
                        </a:rPr>
                        <a:t>组员</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18806819300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明德</a:t>
                      </a:r>
                      <a:r>
                        <a:rPr lang="en-US" sz="1400" kern="100">
                          <a:effectLst/>
                        </a:rPr>
                        <a:t>3-309</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dirty="0">
                          <a:effectLst/>
                        </a:rPr>
                        <a:t>开发人员</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61994957"/>
                  </a:ext>
                </a:extLst>
              </a:tr>
              <a:tr h="654195">
                <a:tc>
                  <a:txBody>
                    <a:bodyPr/>
                    <a:lstStyle/>
                    <a:p>
                      <a:pPr algn="just">
                        <a:spcAft>
                          <a:spcPts val="0"/>
                        </a:spcAft>
                      </a:pPr>
                      <a:r>
                        <a:rPr lang="zh-CN" sz="1400" kern="100">
                          <a:effectLst/>
                        </a:rPr>
                        <a:t>吴荣欣</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1400" kern="100">
                          <a:effectLst/>
                        </a:rPr>
                        <a:t>G10</a:t>
                      </a:r>
                      <a:r>
                        <a:rPr lang="zh-CN" sz="1400" kern="100">
                          <a:effectLst/>
                        </a:rPr>
                        <a:t>组员</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13396717714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明德</a:t>
                      </a:r>
                      <a:r>
                        <a:rPr lang="en-US" sz="1400" kern="100">
                          <a:effectLst/>
                        </a:rPr>
                        <a:t>3-308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dirty="0">
                          <a:effectLst/>
                        </a:rPr>
                        <a:t>开发人员</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51303378"/>
                  </a:ext>
                </a:extLst>
              </a:tr>
              <a:tr h="654195">
                <a:tc>
                  <a:txBody>
                    <a:bodyPr/>
                    <a:lstStyle/>
                    <a:p>
                      <a:pPr algn="just">
                        <a:spcAft>
                          <a:spcPts val="0"/>
                        </a:spcAft>
                      </a:pPr>
                      <a:r>
                        <a:rPr lang="zh-CN" sz="1400" kern="100">
                          <a:effectLst/>
                        </a:rPr>
                        <a:t>李俊</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1400" kern="100">
                          <a:effectLst/>
                        </a:rPr>
                        <a:t>G10</a:t>
                      </a:r>
                      <a:r>
                        <a:rPr lang="zh-CN" sz="1400" kern="100">
                          <a:effectLst/>
                        </a:rPr>
                        <a:t>组员</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15988127765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弘毅</a:t>
                      </a:r>
                      <a:r>
                        <a:rPr lang="en-US" sz="1400" kern="100">
                          <a:effectLst/>
                        </a:rPr>
                        <a:t>1-611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dirty="0">
                          <a:effectLst/>
                        </a:rPr>
                        <a:t>开发人员</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29530605"/>
                  </a:ext>
                </a:extLst>
              </a:tr>
              <a:tr h="654195">
                <a:tc>
                  <a:txBody>
                    <a:bodyPr/>
                    <a:lstStyle/>
                    <a:p>
                      <a:pPr algn="just">
                        <a:spcAft>
                          <a:spcPts val="0"/>
                        </a:spcAft>
                      </a:pPr>
                      <a:r>
                        <a:rPr lang="zh-CN" sz="1400" kern="100">
                          <a:effectLst/>
                        </a:rPr>
                        <a:t>杨枨</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400" kern="100">
                          <a:effectLst/>
                        </a:rPr>
                        <a:t>软件需求课程教师</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u="none" strike="noStrike" kern="100" dirty="0">
                          <a:effectLst/>
                        </a:rPr>
                        <a:t>yangc@zucc.edu.cn</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400" kern="100">
                          <a:effectLst/>
                        </a:rPr>
                        <a:t>理</a:t>
                      </a:r>
                      <a:r>
                        <a:rPr lang="en-US" sz="1400" kern="100">
                          <a:effectLst/>
                        </a:rPr>
                        <a:t>4-506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项目发起人、客户（用户）代表</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21978266"/>
                  </a:ext>
                </a:extLst>
              </a:tr>
              <a:tr h="654195">
                <a:tc>
                  <a:txBody>
                    <a:bodyPr/>
                    <a:lstStyle/>
                    <a:p>
                      <a:pPr algn="just">
                        <a:spcAft>
                          <a:spcPts val="0"/>
                        </a:spcAft>
                      </a:pPr>
                      <a:r>
                        <a:rPr lang="zh-CN" sz="1400" kern="100">
                          <a:effectLst/>
                        </a:rPr>
                        <a:t>侯宏仑</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400" kern="100">
                          <a:effectLst/>
                        </a:rPr>
                        <a:t>项目管理课程教师</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dirty="0">
                          <a:effectLst/>
                        </a:rPr>
                        <a:t>ubilabs@zucc.edu.cn</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400" kern="100">
                          <a:effectLst/>
                        </a:rPr>
                        <a:t>理</a:t>
                      </a:r>
                      <a:r>
                        <a:rPr lang="en-US" sz="1400" kern="100">
                          <a:effectLst/>
                        </a:rPr>
                        <a:t>4-501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dirty="0">
                          <a:effectLst/>
                        </a:rPr>
                        <a:t>项目发起人</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95930233"/>
                  </a:ext>
                </a:extLst>
              </a:tr>
            </a:tbl>
          </a:graphicData>
        </a:graphic>
      </p:graphicFrame>
    </p:spTree>
    <p:extLst>
      <p:ext uri="{BB962C8B-B14F-4D97-AF65-F5344CB8AC3E}">
        <p14:creationId xmlns:p14="http://schemas.microsoft.com/office/powerpoint/2010/main" val="2385523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441745" y="1469322"/>
            <a:ext cx="2738250"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沟通管理计划</a:t>
            </a:r>
            <a:r>
              <a:rPr lang="en-US" altLang="zh-CN" sz="3200" b="1" dirty="0">
                <a:latin typeface="等线 Light" panose="02010600030101010101" pitchFamily="2" charset="-122"/>
                <a:ea typeface="等线 Light" panose="02010600030101010101" pitchFamily="2" charset="-122"/>
              </a:rPr>
              <a:t>:</a:t>
            </a:r>
            <a:endParaRPr lang="zh-CN" altLang="en-US" sz="3200" b="1" dirty="0">
              <a:latin typeface="等线 Light" panose="02010600030101010101" pitchFamily="2" charset="-122"/>
              <a:ea typeface="等线 Light" panose="02010600030101010101" pitchFamily="2" charset="-122"/>
            </a:endParaRPr>
          </a:p>
        </p:txBody>
      </p:sp>
      <p:sp>
        <p:nvSpPr>
          <p:cNvPr id="7" name="Rectangle 1">
            <a:extLst>
              <a:ext uri="{FF2B5EF4-FFF2-40B4-BE49-F238E27FC236}">
                <a16:creationId xmlns:a16="http://schemas.microsoft.com/office/drawing/2014/main" id="{8DFBE01D-B154-462D-8EF0-3E105E8E8CE4}"/>
              </a:ext>
            </a:extLst>
          </p:cNvPr>
          <p:cNvSpPr>
            <a:spLocks noChangeArrowheads="1"/>
          </p:cNvSpPr>
          <p:nvPr/>
        </p:nvSpPr>
        <p:spPr bwMode="auto">
          <a:xfrm>
            <a:off x="3246258" y="1531573"/>
            <a:ext cx="6058069" cy="200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355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55600" algn="l" defTabSz="914400" rtl="0" eaLnBrk="0" fontAlgn="base" latinLnBrk="0" hangingPunct="0">
              <a:lnSpc>
                <a:spcPct val="100000"/>
              </a:lnSpc>
              <a:spcBef>
                <a:spcPct val="0"/>
              </a:spcBef>
              <a:spcAft>
                <a:spcPct val="0"/>
              </a:spcAft>
              <a:buClrTx/>
              <a:buSzTx/>
              <a:buFontTx/>
              <a:buChar char="•"/>
              <a:tabLst/>
            </a:pPr>
            <a:r>
              <a:rPr kumimoji="0" lang="zh-CN" altLang="en-US" sz="2400" b="1" i="0" u="none" strike="noStrike" cap="none" normalizeH="0" baseline="0" dirty="0" bmk="_Toc17110">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开发者与客户沟通计划</a:t>
            </a:r>
            <a:endParaRPr kumimoji="0" lang="zh-CN" altLang="en-US" sz="2400" b="0" i="0" u="none" strike="noStrike" cap="none" normalizeH="0" baseline="0" dirty="0">
              <a:ln>
                <a:noFill/>
              </a:ln>
              <a:solidFill>
                <a:schemeClr val="tx1"/>
              </a:solidFill>
              <a:effectLst/>
            </a:endParaRPr>
          </a:p>
          <a:p>
            <a:pPr marL="0" marR="0" lvl="0" indent="35560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客户：杨枨老师</a:t>
            </a:r>
            <a:r>
              <a:rPr kumimoji="0" lang="en-US" altLang="zh-CN" sz="20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zh-CN" altLang="en-US" sz="20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侯宏仑老师</a:t>
            </a:r>
            <a:endParaRPr kumimoji="0" lang="zh-CN" altLang="en-US" sz="2000" b="0" i="0" u="none" strike="noStrike" cap="none" normalizeH="0" baseline="0" dirty="0">
              <a:ln>
                <a:noFill/>
              </a:ln>
              <a:solidFill>
                <a:schemeClr val="tx1"/>
              </a:solidFill>
              <a:effectLst/>
            </a:endParaRPr>
          </a:p>
          <a:p>
            <a:pPr marL="0" marR="0" lvl="0" indent="35560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沟通人：</a:t>
            </a:r>
            <a:r>
              <a:rPr kumimoji="0" lang="en-US" altLang="zh-CN" sz="20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G10</a:t>
            </a:r>
            <a:r>
              <a:rPr kumimoji="0" lang="zh-CN" altLang="en-US" sz="20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全组成员</a:t>
            </a:r>
            <a:endParaRPr kumimoji="0" lang="zh-CN" altLang="en-US" sz="2000" b="0" i="0" u="none" strike="noStrike" cap="none" normalizeH="0" baseline="0" dirty="0">
              <a:ln>
                <a:noFill/>
              </a:ln>
              <a:solidFill>
                <a:schemeClr val="tx1"/>
              </a:solidFill>
              <a:effectLst/>
            </a:endParaRPr>
          </a:p>
          <a:p>
            <a:pPr marL="0" marR="0" lvl="0" indent="35560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沟通途径：</a:t>
            </a:r>
            <a:r>
              <a:rPr kumimoji="0" lang="en-US" altLang="zh-CN" sz="20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a:t>
            </a:r>
            <a:r>
              <a:rPr kumimoji="0" lang="zh-CN" altLang="en-US" sz="20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正式沟通：电子邮件发出邀请面谈</a:t>
            </a:r>
            <a:r>
              <a:rPr kumimoji="0" lang="en-US" altLang="zh-CN" sz="20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endParaRPr kumimoji="0" lang="en-US" altLang="zh-CN" sz="2000" b="0" i="0" u="none" strike="noStrike" cap="none" normalizeH="0" baseline="0" dirty="0">
              <a:ln>
                <a:noFill/>
              </a:ln>
              <a:solidFill>
                <a:schemeClr val="tx1"/>
              </a:solidFill>
              <a:effectLst/>
            </a:endParaRPr>
          </a:p>
          <a:p>
            <a:pPr marL="0" marR="0" lvl="0" indent="35560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          2.</a:t>
            </a:r>
            <a:r>
              <a:rPr kumimoji="0" lang="zh-CN" altLang="en-US" sz="20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非正式沟通：邮件或者微信沟通。</a:t>
            </a:r>
            <a:endParaRPr kumimoji="0" lang="zh-CN" altLang="en-US" sz="2000" b="0" i="0" u="none" strike="noStrike" cap="none" normalizeH="0" baseline="0" dirty="0">
              <a:ln>
                <a:noFill/>
              </a:ln>
              <a:solidFill>
                <a:schemeClr val="tx1"/>
              </a:solidFill>
              <a:effectLst/>
            </a:endParaRPr>
          </a:p>
          <a:p>
            <a:pPr marL="0" marR="0" lvl="0" indent="35560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          </a:t>
            </a:r>
            <a:r>
              <a:rPr kumimoji="0" lang="en-US" altLang="zh-CN" sz="20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3.</a:t>
            </a:r>
            <a:r>
              <a:rPr kumimoji="0" lang="zh-CN" altLang="en-US" sz="20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非正式沟通提交作业：邮箱发送。</a:t>
            </a:r>
            <a:endParaRPr kumimoji="0" lang="zh-CN" altLang="en-US" sz="2000" b="0" i="0" u="none" strike="noStrike" cap="none" normalizeH="0" baseline="0" dirty="0">
              <a:ln>
                <a:noFill/>
              </a:ln>
              <a:solidFill>
                <a:schemeClr val="tx1"/>
              </a:solidFill>
              <a:effectLst/>
              <a:latin typeface="Arial" panose="020B0604020202020204" pitchFamily="34" charset="0"/>
            </a:endParaRPr>
          </a:p>
        </p:txBody>
      </p:sp>
      <p:graphicFrame>
        <p:nvGraphicFramePr>
          <p:cNvPr id="9" name="表格 8">
            <a:extLst>
              <a:ext uri="{FF2B5EF4-FFF2-40B4-BE49-F238E27FC236}">
                <a16:creationId xmlns:a16="http://schemas.microsoft.com/office/drawing/2014/main" id="{11128843-9BE2-4630-9EBF-E82342BA8E15}"/>
              </a:ext>
            </a:extLst>
          </p:cNvPr>
          <p:cNvGraphicFramePr>
            <a:graphicFrameLocks noGrp="1"/>
          </p:cNvGraphicFramePr>
          <p:nvPr>
            <p:extLst>
              <p:ext uri="{D42A27DB-BD31-4B8C-83A1-F6EECF244321}">
                <p14:modId xmlns:p14="http://schemas.microsoft.com/office/powerpoint/2010/main" val="2382403706"/>
              </p:ext>
            </p:extLst>
          </p:nvPr>
        </p:nvGraphicFramePr>
        <p:xfrm>
          <a:off x="1746117" y="4082009"/>
          <a:ext cx="9342281" cy="1443790"/>
        </p:xfrm>
        <a:graphic>
          <a:graphicData uri="http://schemas.openxmlformats.org/drawingml/2006/table">
            <a:tbl>
              <a:tblPr firstRow="1" firstCol="1" bandRow="1">
                <a:tableStyleId>{5C22544A-7EE6-4342-B048-85BDC9FD1C3A}</a:tableStyleId>
              </a:tblPr>
              <a:tblGrid>
                <a:gridCol w="1232514">
                  <a:extLst>
                    <a:ext uri="{9D8B030D-6E8A-4147-A177-3AD203B41FA5}">
                      <a16:colId xmlns:a16="http://schemas.microsoft.com/office/drawing/2014/main" val="4233166000"/>
                    </a:ext>
                  </a:extLst>
                </a:gridCol>
                <a:gridCol w="1237363">
                  <a:extLst>
                    <a:ext uri="{9D8B030D-6E8A-4147-A177-3AD203B41FA5}">
                      <a16:colId xmlns:a16="http://schemas.microsoft.com/office/drawing/2014/main" val="3411563681"/>
                    </a:ext>
                  </a:extLst>
                </a:gridCol>
                <a:gridCol w="864635">
                  <a:extLst>
                    <a:ext uri="{9D8B030D-6E8A-4147-A177-3AD203B41FA5}">
                      <a16:colId xmlns:a16="http://schemas.microsoft.com/office/drawing/2014/main" val="472765354"/>
                    </a:ext>
                  </a:extLst>
                </a:gridCol>
                <a:gridCol w="1275347">
                  <a:extLst>
                    <a:ext uri="{9D8B030D-6E8A-4147-A177-3AD203B41FA5}">
                      <a16:colId xmlns:a16="http://schemas.microsoft.com/office/drawing/2014/main" val="3634674157"/>
                    </a:ext>
                  </a:extLst>
                </a:gridCol>
                <a:gridCol w="1211179">
                  <a:extLst>
                    <a:ext uri="{9D8B030D-6E8A-4147-A177-3AD203B41FA5}">
                      <a16:colId xmlns:a16="http://schemas.microsoft.com/office/drawing/2014/main" val="2853897694"/>
                    </a:ext>
                  </a:extLst>
                </a:gridCol>
                <a:gridCol w="1047489">
                  <a:extLst>
                    <a:ext uri="{9D8B030D-6E8A-4147-A177-3AD203B41FA5}">
                      <a16:colId xmlns:a16="http://schemas.microsoft.com/office/drawing/2014/main" val="812231066"/>
                    </a:ext>
                  </a:extLst>
                </a:gridCol>
                <a:gridCol w="933711">
                  <a:extLst>
                    <a:ext uri="{9D8B030D-6E8A-4147-A177-3AD203B41FA5}">
                      <a16:colId xmlns:a16="http://schemas.microsoft.com/office/drawing/2014/main" val="3274940124"/>
                    </a:ext>
                  </a:extLst>
                </a:gridCol>
                <a:gridCol w="1540043">
                  <a:extLst>
                    <a:ext uri="{9D8B030D-6E8A-4147-A177-3AD203B41FA5}">
                      <a16:colId xmlns:a16="http://schemas.microsoft.com/office/drawing/2014/main" val="3494934345"/>
                    </a:ext>
                  </a:extLst>
                </a:gridCol>
              </a:tblGrid>
              <a:tr h="240632">
                <a:tc>
                  <a:txBody>
                    <a:bodyPr/>
                    <a:lstStyle/>
                    <a:p>
                      <a:pPr algn="just">
                        <a:spcAft>
                          <a:spcPts val="0"/>
                        </a:spcAft>
                      </a:pPr>
                      <a:r>
                        <a:rPr lang="zh-CN" sz="1200" kern="100">
                          <a:effectLst/>
                        </a:rPr>
                        <a:t>沟通计划</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dirty="0">
                          <a:effectLst/>
                        </a:rPr>
                        <a:t>沟通方式</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沟通地点</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沟通时间</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参与人员</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产出</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频度</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目的</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47666073"/>
                  </a:ext>
                </a:extLst>
              </a:tr>
              <a:tr h="1203158">
                <a:tc>
                  <a:txBody>
                    <a:bodyPr/>
                    <a:lstStyle/>
                    <a:p>
                      <a:pPr algn="just">
                        <a:spcAft>
                          <a:spcPts val="0"/>
                        </a:spcAft>
                      </a:pPr>
                      <a:r>
                        <a:rPr lang="zh-CN" sz="1200" kern="100">
                          <a:effectLst/>
                        </a:rPr>
                        <a:t>需求访谈</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dirty="0">
                          <a:effectLst/>
                        </a:rPr>
                        <a:t>座谈开会</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理四</a:t>
                      </a:r>
                      <a:r>
                        <a:rPr lang="en-US" sz="1200" kern="100">
                          <a:effectLst/>
                        </a:rPr>
                        <a:t>506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dirty="0">
                          <a:effectLst/>
                        </a:rPr>
                        <a:t>由项目经理与项目下达者约定</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全体组员、项目下达者</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dirty="0">
                          <a:effectLst/>
                        </a:rPr>
                        <a:t>会议</a:t>
                      </a:r>
                      <a:r>
                        <a:rPr lang="zh-CN" altLang="en-US" sz="1200" kern="100" dirty="0">
                          <a:effectLst/>
                        </a:rPr>
                        <a:t>总结</a:t>
                      </a:r>
                      <a:r>
                        <a:rPr lang="en-US" sz="1200" kern="100" dirty="0">
                          <a:effectLst/>
                        </a:rPr>
                        <a:t>/</a:t>
                      </a:r>
                      <a:r>
                        <a:rPr lang="zh-CN" sz="1200" kern="100" dirty="0">
                          <a:effectLst/>
                        </a:rPr>
                        <a:t>录音文件</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项目开发期</a:t>
                      </a:r>
                      <a:r>
                        <a:rPr lang="en-US" sz="1200" kern="100">
                          <a:effectLst/>
                        </a:rPr>
                        <a:t>3-5</a:t>
                      </a:r>
                      <a:r>
                        <a:rPr lang="zh-CN" sz="1200" kern="100">
                          <a:effectLst/>
                        </a:rPr>
                        <a:t>次</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dirty="0">
                          <a:effectLst/>
                        </a:rPr>
                        <a:t>获取客户的需求。</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24638929"/>
                  </a:ext>
                </a:extLst>
              </a:tr>
            </a:tbl>
          </a:graphicData>
        </a:graphic>
      </p:graphicFrame>
    </p:spTree>
    <p:extLst>
      <p:ext uri="{BB962C8B-B14F-4D97-AF65-F5344CB8AC3E}">
        <p14:creationId xmlns:p14="http://schemas.microsoft.com/office/powerpoint/2010/main" val="656986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441745" y="1469322"/>
            <a:ext cx="2738250"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沟通管理计划</a:t>
            </a:r>
            <a:r>
              <a:rPr lang="en-US" altLang="zh-CN" sz="3200" b="1" dirty="0">
                <a:latin typeface="等线 Light" panose="02010600030101010101" pitchFamily="2" charset="-122"/>
                <a:ea typeface="等线 Light" panose="02010600030101010101" pitchFamily="2" charset="-122"/>
              </a:rPr>
              <a:t>:</a:t>
            </a:r>
            <a:endParaRPr lang="zh-CN" altLang="en-US" sz="3200" b="1" dirty="0">
              <a:latin typeface="等线 Light" panose="02010600030101010101" pitchFamily="2" charset="-122"/>
              <a:ea typeface="等线 Light" panose="02010600030101010101" pitchFamily="2" charset="-122"/>
            </a:endParaRPr>
          </a:p>
        </p:txBody>
      </p:sp>
      <p:sp>
        <p:nvSpPr>
          <p:cNvPr id="6" name="Rectangle 1">
            <a:extLst>
              <a:ext uri="{FF2B5EF4-FFF2-40B4-BE49-F238E27FC236}">
                <a16:creationId xmlns:a16="http://schemas.microsoft.com/office/drawing/2014/main" id="{5539241C-258D-4F13-9329-493857A6D826}"/>
              </a:ext>
            </a:extLst>
          </p:cNvPr>
          <p:cNvSpPr>
            <a:spLocks noChangeArrowheads="1"/>
          </p:cNvSpPr>
          <p:nvPr/>
        </p:nvSpPr>
        <p:spPr bwMode="auto">
          <a:xfrm>
            <a:off x="3207786" y="1536011"/>
            <a:ext cx="6135013"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31591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15913" algn="l" defTabSz="914400" rtl="0" eaLnBrk="0" fontAlgn="base" latinLnBrk="0" hangingPunct="0">
              <a:lnSpc>
                <a:spcPct val="100000"/>
              </a:lnSpc>
              <a:spcBef>
                <a:spcPct val="0"/>
              </a:spcBef>
              <a:spcAft>
                <a:spcPct val="0"/>
              </a:spcAft>
              <a:buClrTx/>
              <a:buSzTx/>
              <a:buFontTx/>
              <a:buChar char="•"/>
              <a:tabLst/>
            </a:pPr>
            <a:r>
              <a:rPr kumimoji="0" lang="zh-CN" altLang="en-US" sz="2400" b="1" i="0" u="none" strike="noStrike" cap="none" normalizeH="0" baseline="0" dirty="0">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开发者与用户沟通计划</a:t>
            </a:r>
            <a:endParaRPr kumimoji="0" lang="zh-CN" altLang="en-US" sz="2400" b="0" i="0" u="none" strike="noStrike" cap="none" normalizeH="0" baseline="0" dirty="0">
              <a:ln>
                <a:noFill/>
              </a:ln>
              <a:solidFill>
                <a:schemeClr val="tx1"/>
              </a:solidFill>
              <a:effectLst/>
            </a:endParaRPr>
          </a:p>
          <a:p>
            <a:pPr marL="0" marR="0" lvl="0" indent="315913"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用户：各类用户代表</a:t>
            </a:r>
            <a:endParaRPr kumimoji="0" lang="zh-CN" altLang="en-US" sz="2000" b="0" i="0" u="none" strike="noStrike" cap="none" normalizeH="0" baseline="0" dirty="0">
              <a:ln>
                <a:noFill/>
              </a:ln>
              <a:solidFill>
                <a:schemeClr val="tx1"/>
              </a:solidFill>
              <a:effectLst/>
            </a:endParaRPr>
          </a:p>
          <a:p>
            <a:pPr marL="0" marR="0" lvl="0" indent="315913"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沟通人：</a:t>
            </a:r>
            <a:r>
              <a:rPr kumimoji="0" lang="en-US" altLang="zh-CN" sz="20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G10</a:t>
            </a:r>
            <a:r>
              <a:rPr kumimoji="0" lang="zh-CN" altLang="en-US" sz="20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全组成员</a:t>
            </a:r>
            <a:endParaRPr kumimoji="0" lang="zh-CN" altLang="en-US" sz="2000" b="0" i="0" u="none" strike="noStrike" cap="none" normalizeH="0" baseline="0" dirty="0">
              <a:ln>
                <a:noFill/>
              </a:ln>
              <a:solidFill>
                <a:schemeClr val="tx1"/>
              </a:solidFill>
              <a:effectLst/>
            </a:endParaRPr>
          </a:p>
          <a:p>
            <a:pPr marL="0" marR="0" lvl="0" indent="315913"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沟通途径：</a:t>
            </a:r>
            <a:r>
              <a:rPr kumimoji="0" lang="en-US" altLang="zh-CN" sz="20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a:t>
            </a:r>
            <a:r>
              <a:rPr kumimoji="0" lang="zh-CN" altLang="en-US" sz="20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正式沟通：电子邮件发出邀请面谈</a:t>
            </a:r>
            <a:r>
              <a:rPr kumimoji="0" lang="en-US" altLang="zh-CN" sz="20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endParaRPr kumimoji="0" lang="en-US" altLang="zh-CN" sz="2000" b="0" i="0" u="none" strike="noStrike" cap="none" normalizeH="0" baseline="0" dirty="0">
              <a:ln>
                <a:noFill/>
              </a:ln>
              <a:solidFill>
                <a:schemeClr val="tx1"/>
              </a:solidFill>
              <a:effectLst/>
            </a:endParaRPr>
          </a:p>
          <a:p>
            <a:pPr marL="0" marR="0" lvl="0" indent="315913"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        </a:t>
            </a:r>
            <a:r>
              <a:rPr lang="en-US" altLang="zh-CN" sz="2000" dirty="0">
                <a:latin typeface="宋体" panose="02010600030101010101" pitchFamily="2" charset="-122"/>
                <a:ea typeface="宋体" panose="02010600030101010101" pitchFamily="2" charset="-122"/>
                <a:cs typeface="Times New Roman" panose="02020603050405020304" pitchFamily="18" charset="0"/>
              </a:rPr>
              <a:t>  </a:t>
            </a:r>
            <a:r>
              <a:rPr kumimoji="0" lang="en-US" altLang="zh-CN" sz="20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2.</a:t>
            </a:r>
            <a:r>
              <a:rPr kumimoji="0" lang="zh-CN" altLang="en-US" sz="20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非正式沟通：邮件或者微信沟通。</a:t>
            </a:r>
            <a:endParaRPr kumimoji="0" lang="zh-CN" altLang="en-US" sz="2000" b="0" i="0" u="none" strike="noStrike" cap="none" normalizeH="0" baseline="0" dirty="0">
              <a:ln>
                <a:noFill/>
              </a:ln>
              <a:solidFill>
                <a:schemeClr val="tx1"/>
              </a:solidFill>
              <a:effectLst/>
              <a:latin typeface="Arial" panose="020B0604020202020204" pitchFamily="34" charset="0"/>
            </a:endParaRPr>
          </a:p>
        </p:txBody>
      </p:sp>
      <p:graphicFrame>
        <p:nvGraphicFramePr>
          <p:cNvPr id="8" name="表格 7">
            <a:extLst>
              <a:ext uri="{FF2B5EF4-FFF2-40B4-BE49-F238E27FC236}">
                <a16:creationId xmlns:a16="http://schemas.microsoft.com/office/drawing/2014/main" id="{579FC518-0331-450B-927B-86504E1C69B4}"/>
              </a:ext>
            </a:extLst>
          </p:cNvPr>
          <p:cNvGraphicFramePr>
            <a:graphicFrameLocks noGrp="1"/>
          </p:cNvGraphicFramePr>
          <p:nvPr>
            <p:extLst>
              <p:ext uri="{D42A27DB-BD31-4B8C-83A1-F6EECF244321}">
                <p14:modId xmlns:p14="http://schemas.microsoft.com/office/powerpoint/2010/main" val="429284857"/>
              </p:ext>
            </p:extLst>
          </p:nvPr>
        </p:nvGraphicFramePr>
        <p:xfrm>
          <a:off x="1515980" y="3425620"/>
          <a:ext cx="9200146" cy="1218569"/>
        </p:xfrm>
        <a:graphic>
          <a:graphicData uri="http://schemas.openxmlformats.org/drawingml/2006/table">
            <a:tbl>
              <a:tblPr firstRow="1" firstCol="1" bandRow="1">
                <a:tableStyleId>{5C22544A-7EE6-4342-B048-85BDC9FD1C3A}</a:tableStyleId>
              </a:tblPr>
              <a:tblGrid>
                <a:gridCol w="1213763">
                  <a:extLst>
                    <a:ext uri="{9D8B030D-6E8A-4147-A177-3AD203B41FA5}">
                      <a16:colId xmlns:a16="http://schemas.microsoft.com/office/drawing/2014/main" val="716059999"/>
                    </a:ext>
                  </a:extLst>
                </a:gridCol>
                <a:gridCol w="1218537">
                  <a:extLst>
                    <a:ext uri="{9D8B030D-6E8A-4147-A177-3AD203B41FA5}">
                      <a16:colId xmlns:a16="http://schemas.microsoft.com/office/drawing/2014/main" val="1454206368"/>
                    </a:ext>
                  </a:extLst>
                </a:gridCol>
                <a:gridCol w="1218537">
                  <a:extLst>
                    <a:ext uri="{9D8B030D-6E8A-4147-A177-3AD203B41FA5}">
                      <a16:colId xmlns:a16="http://schemas.microsoft.com/office/drawing/2014/main" val="3798574250"/>
                    </a:ext>
                  </a:extLst>
                </a:gridCol>
                <a:gridCol w="1217582">
                  <a:extLst>
                    <a:ext uri="{9D8B030D-6E8A-4147-A177-3AD203B41FA5}">
                      <a16:colId xmlns:a16="http://schemas.microsoft.com/office/drawing/2014/main" val="2662911395"/>
                    </a:ext>
                  </a:extLst>
                </a:gridCol>
                <a:gridCol w="1218537">
                  <a:extLst>
                    <a:ext uri="{9D8B030D-6E8A-4147-A177-3AD203B41FA5}">
                      <a16:colId xmlns:a16="http://schemas.microsoft.com/office/drawing/2014/main" val="827102753"/>
                    </a:ext>
                  </a:extLst>
                </a:gridCol>
                <a:gridCol w="677071">
                  <a:extLst>
                    <a:ext uri="{9D8B030D-6E8A-4147-A177-3AD203B41FA5}">
                      <a16:colId xmlns:a16="http://schemas.microsoft.com/office/drawing/2014/main" val="3983041435"/>
                    </a:ext>
                  </a:extLst>
                </a:gridCol>
                <a:gridCol w="947326">
                  <a:extLst>
                    <a:ext uri="{9D8B030D-6E8A-4147-A177-3AD203B41FA5}">
                      <a16:colId xmlns:a16="http://schemas.microsoft.com/office/drawing/2014/main" val="532798595"/>
                    </a:ext>
                  </a:extLst>
                </a:gridCol>
                <a:gridCol w="1488793">
                  <a:extLst>
                    <a:ext uri="{9D8B030D-6E8A-4147-A177-3AD203B41FA5}">
                      <a16:colId xmlns:a16="http://schemas.microsoft.com/office/drawing/2014/main" val="2624647498"/>
                    </a:ext>
                  </a:extLst>
                </a:gridCol>
              </a:tblGrid>
              <a:tr h="203095">
                <a:tc>
                  <a:txBody>
                    <a:bodyPr/>
                    <a:lstStyle/>
                    <a:p>
                      <a:pPr algn="just">
                        <a:spcAft>
                          <a:spcPts val="0"/>
                        </a:spcAft>
                      </a:pPr>
                      <a:r>
                        <a:rPr lang="zh-CN" sz="1200" kern="100">
                          <a:effectLst/>
                        </a:rPr>
                        <a:t>沟通计划</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沟通方式</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沟通地点</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沟通时间</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参与人员</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产出</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频度</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目的</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5411887"/>
                  </a:ext>
                </a:extLst>
              </a:tr>
              <a:tr h="1015474">
                <a:tc>
                  <a:txBody>
                    <a:bodyPr/>
                    <a:lstStyle/>
                    <a:p>
                      <a:pPr algn="just">
                        <a:spcAft>
                          <a:spcPts val="0"/>
                        </a:spcAft>
                      </a:pPr>
                      <a:r>
                        <a:rPr lang="zh-CN" sz="1200" kern="100" dirty="0">
                          <a:effectLst/>
                        </a:rPr>
                        <a:t>需求访谈</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座谈开会</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200" kern="100">
                          <a:effectLst/>
                        </a:rPr>
                        <a:t>TBD</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由项目经理与用户代表约定</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全体组员、用户代表</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会议纪要</a:t>
                      </a:r>
                      <a:r>
                        <a:rPr lang="en-US" sz="1200" kern="100">
                          <a:effectLst/>
                        </a:rPr>
                        <a:t>/</a:t>
                      </a:r>
                      <a:r>
                        <a:rPr lang="zh-CN" sz="1200" kern="100">
                          <a:effectLst/>
                        </a:rPr>
                        <a:t>录音文件</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需求获取阶段</a:t>
                      </a:r>
                      <a:r>
                        <a:rPr lang="en-US" sz="1200" kern="100">
                          <a:effectLst/>
                        </a:rPr>
                        <a:t>1~2</a:t>
                      </a:r>
                      <a:r>
                        <a:rPr lang="zh-CN" sz="1200" kern="100">
                          <a:effectLst/>
                        </a:rPr>
                        <a:t>次</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dirty="0">
                          <a:effectLst/>
                        </a:rPr>
                        <a:t>获取用户的需求。</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86183046"/>
                  </a:ext>
                </a:extLst>
              </a:tr>
            </a:tbl>
          </a:graphicData>
        </a:graphic>
      </p:graphicFrame>
    </p:spTree>
    <p:extLst>
      <p:ext uri="{BB962C8B-B14F-4D97-AF65-F5344CB8AC3E}">
        <p14:creationId xmlns:p14="http://schemas.microsoft.com/office/powerpoint/2010/main" val="3067625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441745" y="1469322"/>
            <a:ext cx="2738250"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沟通管理计划</a:t>
            </a:r>
            <a:r>
              <a:rPr lang="en-US" altLang="zh-CN" sz="3200" b="1" dirty="0">
                <a:latin typeface="等线 Light" panose="02010600030101010101" pitchFamily="2" charset="-122"/>
                <a:ea typeface="等线 Light" panose="02010600030101010101" pitchFamily="2" charset="-122"/>
              </a:rPr>
              <a:t>:</a:t>
            </a:r>
            <a:endParaRPr lang="zh-CN" altLang="en-US" sz="3200" b="1" dirty="0">
              <a:latin typeface="等线 Light" panose="02010600030101010101" pitchFamily="2" charset="-122"/>
              <a:ea typeface="等线 Light" panose="02010600030101010101" pitchFamily="2" charset="-122"/>
            </a:endParaRPr>
          </a:p>
        </p:txBody>
      </p:sp>
      <p:sp>
        <p:nvSpPr>
          <p:cNvPr id="6" name="矩形 5">
            <a:extLst>
              <a:ext uri="{FF2B5EF4-FFF2-40B4-BE49-F238E27FC236}">
                <a16:creationId xmlns:a16="http://schemas.microsoft.com/office/drawing/2014/main" id="{4146CBA4-9482-4274-BB8E-752DC7D95695}"/>
              </a:ext>
            </a:extLst>
          </p:cNvPr>
          <p:cNvSpPr/>
          <p:nvPr/>
        </p:nvSpPr>
        <p:spPr>
          <a:xfrm>
            <a:off x="3841111" y="1101368"/>
            <a:ext cx="3696205" cy="461665"/>
          </a:xfrm>
          <a:prstGeom prst="rect">
            <a:avLst/>
          </a:prstGeom>
        </p:spPr>
        <p:txBody>
          <a:bodyPr wrap="none">
            <a:spAutoFit/>
          </a:bodyPr>
          <a:lstStyle/>
          <a:p>
            <a:pPr marL="1170305" indent="-450215">
              <a:spcAft>
                <a:spcPts val="0"/>
              </a:spcAft>
            </a:pPr>
            <a:r>
              <a:rPr lang="zh-CN" altLang="zh-CN" sz="2400" b="1" kern="100" dirty="0">
                <a:solidFill>
                  <a:srgbClr val="000000"/>
                </a:solidFill>
                <a:latin typeface="等线" panose="02010600030101010101" pitchFamily="2" charset="-122"/>
                <a:ea typeface="宋体" panose="02010600030101010101" pitchFamily="2" charset="-122"/>
                <a:cs typeface="Times New Roman" panose="02020603050405020304" pitchFamily="18" charset="0"/>
              </a:rPr>
              <a:t>开发者内部沟通计划</a:t>
            </a:r>
            <a:endParaRPr lang="zh-CN" altLang="zh-CN" sz="2400" b="1" kern="100" dirty="0">
              <a:solidFill>
                <a:srgbClr val="000000"/>
              </a:solidFill>
              <a:latin typeface="等线" panose="02010600030101010101" pitchFamily="2" charset="-122"/>
              <a:ea typeface="等线" panose="02010600030101010101" pitchFamily="2" charset="-122"/>
              <a:cs typeface="Times New Roman" panose="02020603050405020304" pitchFamily="18" charset="0"/>
            </a:endParaRPr>
          </a:p>
        </p:txBody>
      </p:sp>
      <p:sp>
        <p:nvSpPr>
          <p:cNvPr id="8" name="矩形 7">
            <a:extLst>
              <a:ext uri="{FF2B5EF4-FFF2-40B4-BE49-F238E27FC236}">
                <a16:creationId xmlns:a16="http://schemas.microsoft.com/office/drawing/2014/main" id="{4AA1F52E-F008-48C3-84BD-4202C23C92A8}"/>
              </a:ext>
            </a:extLst>
          </p:cNvPr>
          <p:cNvSpPr/>
          <p:nvPr/>
        </p:nvSpPr>
        <p:spPr>
          <a:xfrm>
            <a:off x="3230563" y="1561654"/>
            <a:ext cx="1723549" cy="400110"/>
          </a:xfrm>
          <a:prstGeom prst="rect">
            <a:avLst/>
          </a:prstGeom>
        </p:spPr>
        <p:txBody>
          <a:bodyPr wrap="none">
            <a:spAutoFit/>
          </a:bodyPr>
          <a:lstStyle/>
          <a:p>
            <a:r>
              <a:rPr lang="zh-CN" altLang="zh-CN" sz="2000" kern="100" dirty="0">
                <a:latin typeface="Calibri" panose="020F0502020204030204" pitchFamily="34" charset="0"/>
                <a:ea typeface="宋体" panose="02010600030101010101" pitchFamily="2" charset="-122"/>
                <a:cs typeface="Times New Roman" panose="02020603050405020304" pitchFamily="18" charset="0"/>
              </a:rPr>
              <a:t>正式沟通计划</a:t>
            </a:r>
            <a:endParaRPr lang="zh-CN" altLang="en-US" sz="2000" dirty="0"/>
          </a:p>
        </p:txBody>
      </p:sp>
      <p:graphicFrame>
        <p:nvGraphicFramePr>
          <p:cNvPr id="10" name="表格 9">
            <a:extLst>
              <a:ext uri="{FF2B5EF4-FFF2-40B4-BE49-F238E27FC236}">
                <a16:creationId xmlns:a16="http://schemas.microsoft.com/office/drawing/2014/main" id="{CD0ACBF2-284A-4504-B301-7E2BE961F81D}"/>
              </a:ext>
            </a:extLst>
          </p:cNvPr>
          <p:cNvGraphicFramePr>
            <a:graphicFrameLocks noGrp="1"/>
          </p:cNvGraphicFramePr>
          <p:nvPr>
            <p:extLst>
              <p:ext uri="{D42A27DB-BD31-4B8C-83A1-F6EECF244321}">
                <p14:modId xmlns:p14="http://schemas.microsoft.com/office/powerpoint/2010/main" val="1110951861"/>
              </p:ext>
            </p:extLst>
          </p:nvPr>
        </p:nvGraphicFramePr>
        <p:xfrm>
          <a:off x="2413918" y="2126972"/>
          <a:ext cx="7364164" cy="1322155"/>
        </p:xfrm>
        <a:graphic>
          <a:graphicData uri="http://schemas.openxmlformats.org/drawingml/2006/table">
            <a:tbl>
              <a:tblPr firstRow="1" firstCol="1" bandRow="1">
                <a:tableStyleId>{5C22544A-7EE6-4342-B048-85BDC9FD1C3A}</a:tableStyleId>
              </a:tblPr>
              <a:tblGrid>
                <a:gridCol w="1016382">
                  <a:extLst>
                    <a:ext uri="{9D8B030D-6E8A-4147-A177-3AD203B41FA5}">
                      <a16:colId xmlns:a16="http://schemas.microsoft.com/office/drawing/2014/main" val="2412674239"/>
                    </a:ext>
                  </a:extLst>
                </a:gridCol>
                <a:gridCol w="1020379">
                  <a:extLst>
                    <a:ext uri="{9D8B030D-6E8A-4147-A177-3AD203B41FA5}">
                      <a16:colId xmlns:a16="http://schemas.microsoft.com/office/drawing/2014/main" val="688888476"/>
                    </a:ext>
                  </a:extLst>
                </a:gridCol>
                <a:gridCol w="1020379">
                  <a:extLst>
                    <a:ext uri="{9D8B030D-6E8A-4147-A177-3AD203B41FA5}">
                      <a16:colId xmlns:a16="http://schemas.microsoft.com/office/drawing/2014/main" val="3562914870"/>
                    </a:ext>
                  </a:extLst>
                </a:gridCol>
                <a:gridCol w="1019580">
                  <a:extLst>
                    <a:ext uri="{9D8B030D-6E8A-4147-A177-3AD203B41FA5}">
                      <a16:colId xmlns:a16="http://schemas.microsoft.com/office/drawing/2014/main" val="321681325"/>
                    </a:ext>
                  </a:extLst>
                </a:gridCol>
                <a:gridCol w="1020379">
                  <a:extLst>
                    <a:ext uri="{9D8B030D-6E8A-4147-A177-3AD203B41FA5}">
                      <a16:colId xmlns:a16="http://schemas.microsoft.com/office/drawing/2014/main" val="2462628632"/>
                    </a:ext>
                  </a:extLst>
                </a:gridCol>
                <a:gridCol w="566966">
                  <a:extLst>
                    <a:ext uri="{9D8B030D-6E8A-4147-A177-3AD203B41FA5}">
                      <a16:colId xmlns:a16="http://schemas.microsoft.com/office/drawing/2014/main" val="1173587221"/>
                    </a:ext>
                  </a:extLst>
                </a:gridCol>
                <a:gridCol w="566966">
                  <a:extLst>
                    <a:ext uri="{9D8B030D-6E8A-4147-A177-3AD203B41FA5}">
                      <a16:colId xmlns:a16="http://schemas.microsoft.com/office/drawing/2014/main" val="2908331132"/>
                    </a:ext>
                  </a:extLst>
                </a:gridCol>
                <a:gridCol w="1133133">
                  <a:extLst>
                    <a:ext uri="{9D8B030D-6E8A-4147-A177-3AD203B41FA5}">
                      <a16:colId xmlns:a16="http://schemas.microsoft.com/office/drawing/2014/main" val="2378741088"/>
                    </a:ext>
                  </a:extLst>
                </a:gridCol>
              </a:tblGrid>
              <a:tr h="162754">
                <a:tc>
                  <a:txBody>
                    <a:bodyPr/>
                    <a:lstStyle/>
                    <a:p>
                      <a:pPr algn="just">
                        <a:spcAft>
                          <a:spcPts val="0"/>
                        </a:spcAft>
                      </a:pPr>
                      <a:r>
                        <a:rPr lang="zh-CN" sz="1200" kern="100">
                          <a:effectLst/>
                        </a:rPr>
                        <a:t>沟通计划</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沟通方式</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沟通地点</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沟通时间</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参与人员</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产出</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频度</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目的</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04791350"/>
                  </a:ext>
                </a:extLst>
              </a:tr>
              <a:tr h="1139275">
                <a:tc>
                  <a:txBody>
                    <a:bodyPr/>
                    <a:lstStyle/>
                    <a:p>
                      <a:pPr algn="just">
                        <a:spcAft>
                          <a:spcPts val="0"/>
                        </a:spcAft>
                      </a:pPr>
                      <a:r>
                        <a:rPr lang="zh-CN" sz="1200" kern="100">
                          <a:effectLst/>
                        </a:rPr>
                        <a:t>周常会议</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dirty="0">
                          <a:effectLst/>
                        </a:rPr>
                        <a:t>座谈开会</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200" kern="100" dirty="0">
                          <a:effectLst/>
                        </a:rPr>
                        <a:t>cc</a:t>
                      </a:r>
                      <a:r>
                        <a:rPr lang="zh-CN" sz="1200" kern="100" dirty="0">
                          <a:effectLst/>
                        </a:rPr>
                        <a:t>咖啡厅或者理四</a:t>
                      </a:r>
                      <a:r>
                        <a:rPr lang="en-US" sz="1200" kern="100" dirty="0">
                          <a:effectLst/>
                        </a:rPr>
                        <a:t>519</a:t>
                      </a:r>
                      <a:r>
                        <a:rPr lang="zh-CN" sz="1200" kern="100" dirty="0">
                          <a:effectLst/>
                        </a:rPr>
                        <a:t>，具体看情况</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dirty="0">
                          <a:effectLst/>
                        </a:rPr>
                        <a:t>每周</a:t>
                      </a:r>
                      <a:r>
                        <a:rPr lang="zh-CN" altLang="en-US" sz="1200" kern="100" dirty="0">
                          <a:effectLst/>
                        </a:rPr>
                        <a:t>五</a:t>
                      </a:r>
                      <a:r>
                        <a:rPr lang="zh-CN" sz="1200" kern="100" dirty="0">
                          <a:effectLst/>
                        </a:rPr>
                        <a:t>晚</a:t>
                      </a:r>
                      <a:r>
                        <a:rPr lang="en-US" altLang="zh-CN" sz="1200" kern="100" dirty="0">
                          <a:effectLst/>
                        </a:rPr>
                        <a:t>18</a:t>
                      </a:r>
                      <a:r>
                        <a:rPr lang="zh-CN" altLang="en-US" sz="1200" kern="100" dirty="0">
                          <a:effectLst/>
                        </a:rPr>
                        <a:t>：</a:t>
                      </a:r>
                      <a:r>
                        <a:rPr lang="en-US" altLang="zh-CN" sz="1200" kern="100" dirty="0">
                          <a:effectLst/>
                        </a:rPr>
                        <a:t>30</a:t>
                      </a:r>
                      <a:r>
                        <a:rPr lang="zh-CN" sz="1200" kern="100" dirty="0">
                          <a:effectLst/>
                        </a:rPr>
                        <a:t>，若个别组员时间冲突视情况调整。</a:t>
                      </a:r>
                      <a:endParaRPr lang="zh-CN" sz="1050" kern="100" dirty="0">
                        <a:effectLst/>
                      </a:endParaRPr>
                    </a:p>
                    <a:p>
                      <a:pPr algn="just">
                        <a:spcAft>
                          <a:spcPts val="0"/>
                        </a:spcAft>
                      </a:pPr>
                      <a:r>
                        <a:rPr lang="en-US" sz="1200" kern="100" dirty="0">
                          <a:effectLst/>
                        </a:rPr>
                        <a:t> </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全体组员</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会议纪要</a:t>
                      </a:r>
                      <a:r>
                        <a:rPr lang="en-US" sz="1200" kern="100">
                          <a:effectLst/>
                        </a:rPr>
                        <a:t>/</a:t>
                      </a:r>
                      <a:r>
                        <a:rPr lang="zh-CN" sz="1200" kern="100">
                          <a:effectLst/>
                        </a:rPr>
                        <a:t>录音文件</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每周</a:t>
                      </a:r>
                      <a:r>
                        <a:rPr lang="en-US" sz="1200" kern="100">
                          <a:effectLst/>
                        </a:rPr>
                        <a:t>1</a:t>
                      </a:r>
                      <a:r>
                        <a:rPr lang="zh-CN" sz="1200" kern="100">
                          <a:effectLst/>
                        </a:rPr>
                        <a:t>次</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dirty="0">
                          <a:effectLst/>
                        </a:rPr>
                        <a:t>总结工作，下达新任务。进行组内评审。</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75608954"/>
                  </a:ext>
                </a:extLst>
              </a:tr>
            </a:tbl>
          </a:graphicData>
        </a:graphic>
      </p:graphicFrame>
      <p:sp>
        <p:nvSpPr>
          <p:cNvPr id="11" name="矩形 10">
            <a:extLst>
              <a:ext uri="{FF2B5EF4-FFF2-40B4-BE49-F238E27FC236}">
                <a16:creationId xmlns:a16="http://schemas.microsoft.com/office/drawing/2014/main" id="{D0357D06-A8C0-49B4-BCE9-DEFA965E97E8}"/>
              </a:ext>
            </a:extLst>
          </p:cNvPr>
          <p:cNvSpPr/>
          <p:nvPr/>
        </p:nvSpPr>
        <p:spPr>
          <a:xfrm>
            <a:off x="3230563" y="3614335"/>
            <a:ext cx="1980029" cy="400110"/>
          </a:xfrm>
          <a:prstGeom prst="rect">
            <a:avLst/>
          </a:prstGeom>
        </p:spPr>
        <p:txBody>
          <a:bodyPr wrap="none">
            <a:spAutoFit/>
          </a:bodyPr>
          <a:lstStyle/>
          <a:p>
            <a:r>
              <a:rPr lang="zh-CN" altLang="en-US" sz="2000" kern="100" dirty="0">
                <a:latin typeface="Calibri" panose="020F0502020204030204" pitchFamily="34" charset="0"/>
                <a:ea typeface="宋体" panose="02010600030101010101" pitchFamily="2" charset="-122"/>
                <a:cs typeface="Times New Roman" panose="02020603050405020304" pitchFamily="18" charset="0"/>
              </a:rPr>
              <a:t>非</a:t>
            </a:r>
            <a:r>
              <a:rPr lang="zh-CN" altLang="zh-CN" sz="2000" kern="100" dirty="0">
                <a:latin typeface="Calibri" panose="020F0502020204030204" pitchFamily="34" charset="0"/>
                <a:ea typeface="宋体" panose="02010600030101010101" pitchFamily="2" charset="-122"/>
                <a:cs typeface="Times New Roman" panose="02020603050405020304" pitchFamily="18" charset="0"/>
              </a:rPr>
              <a:t>正式沟通计划</a:t>
            </a:r>
            <a:endParaRPr lang="zh-CN" altLang="en-US" sz="2000" dirty="0"/>
          </a:p>
        </p:txBody>
      </p:sp>
      <p:graphicFrame>
        <p:nvGraphicFramePr>
          <p:cNvPr id="12" name="表格 11">
            <a:extLst>
              <a:ext uri="{FF2B5EF4-FFF2-40B4-BE49-F238E27FC236}">
                <a16:creationId xmlns:a16="http://schemas.microsoft.com/office/drawing/2014/main" id="{76981EB3-16A0-4020-8EBA-0C509E13F08A}"/>
              </a:ext>
            </a:extLst>
          </p:cNvPr>
          <p:cNvGraphicFramePr>
            <a:graphicFrameLocks noGrp="1"/>
          </p:cNvGraphicFramePr>
          <p:nvPr>
            <p:extLst>
              <p:ext uri="{D42A27DB-BD31-4B8C-83A1-F6EECF244321}">
                <p14:modId xmlns:p14="http://schemas.microsoft.com/office/powerpoint/2010/main" val="2221459547"/>
              </p:ext>
            </p:extLst>
          </p:nvPr>
        </p:nvGraphicFramePr>
        <p:xfrm>
          <a:off x="2413918" y="4013066"/>
          <a:ext cx="7540886" cy="1168534"/>
        </p:xfrm>
        <a:graphic>
          <a:graphicData uri="http://schemas.openxmlformats.org/drawingml/2006/table">
            <a:tbl>
              <a:tblPr firstRow="1" firstCol="1" bandRow="1">
                <a:tableStyleId>{5C22544A-7EE6-4342-B048-85BDC9FD1C3A}</a:tableStyleId>
              </a:tblPr>
              <a:tblGrid>
                <a:gridCol w="1040772">
                  <a:extLst>
                    <a:ext uri="{9D8B030D-6E8A-4147-A177-3AD203B41FA5}">
                      <a16:colId xmlns:a16="http://schemas.microsoft.com/office/drawing/2014/main" val="4017327864"/>
                    </a:ext>
                  </a:extLst>
                </a:gridCol>
                <a:gridCol w="1044866">
                  <a:extLst>
                    <a:ext uri="{9D8B030D-6E8A-4147-A177-3AD203B41FA5}">
                      <a16:colId xmlns:a16="http://schemas.microsoft.com/office/drawing/2014/main" val="460975668"/>
                    </a:ext>
                  </a:extLst>
                </a:gridCol>
                <a:gridCol w="1044866">
                  <a:extLst>
                    <a:ext uri="{9D8B030D-6E8A-4147-A177-3AD203B41FA5}">
                      <a16:colId xmlns:a16="http://schemas.microsoft.com/office/drawing/2014/main" val="155594595"/>
                    </a:ext>
                  </a:extLst>
                </a:gridCol>
                <a:gridCol w="1044047">
                  <a:extLst>
                    <a:ext uri="{9D8B030D-6E8A-4147-A177-3AD203B41FA5}">
                      <a16:colId xmlns:a16="http://schemas.microsoft.com/office/drawing/2014/main" val="1937300564"/>
                    </a:ext>
                  </a:extLst>
                </a:gridCol>
                <a:gridCol w="1044866">
                  <a:extLst>
                    <a:ext uri="{9D8B030D-6E8A-4147-A177-3AD203B41FA5}">
                      <a16:colId xmlns:a16="http://schemas.microsoft.com/office/drawing/2014/main" val="2916525662"/>
                    </a:ext>
                  </a:extLst>
                </a:gridCol>
                <a:gridCol w="580572">
                  <a:extLst>
                    <a:ext uri="{9D8B030D-6E8A-4147-A177-3AD203B41FA5}">
                      <a16:colId xmlns:a16="http://schemas.microsoft.com/office/drawing/2014/main" val="128955677"/>
                    </a:ext>
                  </a:extLst>
                </a:gridCol>
                <a:gridCol w="580572">
                  <a:extLst>
                    <a:ext uri="{9D8B030D-6E8A-4147-A177-3AD203B41FA5}">
                      <a16:colId xmlns:a16="http://schemas.microsoft.com/office/drawing/2014/main" val="2860825472"/>
                    </a:ext>
                  </a:extLst>
                </a:gridCol>
                <a:gridCol w="1160325">
                  <a:extLst>
                    <a:ext uri="{9D8B030D-6E8A-4147-A177-3AD203B41FA5}">
                      <a16:colId xmlns:a16="http://schemas.microsoft.com/office/drawing/2014/main" val="630627470"/>
                    </a:ext>
                  </a:extLst>
                </a:gridCol>
              </a:tblGrid>
              <a:tr h="284305">
                <a:tc>
                  <a:txBody>
                    <a:bodyPr/>
                    <a:lstStyle/>
                    <a:p>
                      <a:pPr algn="just">
                        <a:spcAft>
                          <a:spcPts val="0"/>
                        </a:spcAft>
                      </a:pPr>
                      <a:r>
                        <a:rPr lang="zh-CN" sz="1200" kern="100">
                          <a:effectLst/>
                        </a:rPr>
                        <a:t>沟通计划</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dirty="0">
                          <a:effectLst/>
                        </a:rPr>
                        <a:t>沟通方式</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沟通地点</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沟通时间</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参与人员</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产出</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频度</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目的</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46370657"/>
                  </a:ext>
                </a:extLst>
              </a:tr>
              <a:tr h="884229">
                <a:tc>
                  <a:txBody>
                    <a:bodyPr/>
                    <a:lstStyle/>
                    <a:p>
                      <a:pPr algn="just">
                        <a:spcAft>
                          <a:spcPts val="0"/>
                        </a:spcAft>
                      </a:pPr>
                      <a:r>
                        <a:rPr lang="zh-CN" sz="1200" kern="100" dirty="0">
                          <a:effectLst/>
                        </a:rPr>
                        <a:t>日常沟通</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微信群聊或私聊</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通过网络进行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工作上出现问题的时候。</a:t>
                      </a:r>
                      <a:endParaRPr lang="zh-CN" sz="1050" kern="100">
                        <a:effectLst/>
                      </a:endParaRPr>
                    </a:p>
                    <a:p>
                      <a:pPr algn="just">
                        <a:spcAft>
                          <a:spcPts val="0"/>
                        </a:spcAft>
                      </a:pPr>
                      <a:r>
                        <a:rPr lang="en-US" sz="12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全体组员讨论</a:t>
                      </a:r>
                      <a:r>
                        <a:rPr lang="en-US" sz="1200" kern="100">
                          <a:effectLst/>
                        </a:rPr>
                        <a:t>/</a:t>
                      </a:r>
                      <a:r>
                        <a:rPr lang="zh-CN" sz="1200" kern="100">
                          <a:effectLst/>
                        </a:rPr>
                        <a:t>个别成员与项目经理私聊</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无</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不定数</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dirty="0">
                          <a:effectLst/>
                        </a:rPr>
                        <a:t>解决工作上的问题。</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42900116"/>
                  </a:ext>
                </a:extLst>
              </a:tr>
            </a:tbl>
          </a:graphicData>
        </a:graphic>
      </p:graphicFrame>
      <p:graphicFrame>
        <p:nvGraphicFramePr>
          <p:cNvPr id="13" name="表格 12">
            <a:extLst>
              <a:ext uri="{FF2B5EF4-FFF2-40B4-BE49-F238E27FC236}">
                <a16:creationId xmlns:a16="http://schemas.microsoft.com/office/drawing/2014/main" id="{9E559957-498D-40B2-A1BD-063D780424DF}"/>
              </a:ext>
            </a:extLst>
          </p:cNvPr>
          <p:cNvGraphicFramePr>
            <a:graphicFrameLocks noGrp="1"/>
          </p:cNvGraphicFramePr>
          <p:nvPr>
            <p:extLst>
              <p:ext uri="{D42A27DB-BD31-4B8C-83A1-F6EECF244321}">
                <p14:modId xmlns:p14="http://schemas.microsoft.com/office/powerpoint/2010/main" val="3703818606"/>
              </p:ext>
            </p:extLst>
          </p:nvPr>
        </p:nvGraphicFramePr>
        <p:xfrm>
          <a:off x="2413918" y="5296346"/>
          <a:ext cx="7540886" cy="1340929"/>
        </p:xfrm>
        <a:graphic>
          <a:graphicData uri="http://schemas.openxmlformats.org/drawingml/2006/table">
            <a:tbl>
              <a:tblPr firstRow="1" firstCol="1" bandRow="1">
                <a:tableStyleId>{5C22544A-7EE6-4342-B048-85BDC9FD1C3A}</a:tableStyleId>
              </a:tblPr>
              <a:tblGrid>
                <a:gridCol w="1040772">
                  <a:extLst>
                    <a:ext uri="{9D8B030D-6E8A-4147-A177-3AD203B41FA5}">
                      <a16:colId xmlns:a16="http://schemas.microsoft.com/office/drawing/2014/main" val="1919008307"/>
                    </a:ext>
                  </a:extLst>
                </a:gridCol>
                <a:gridCol w="1044866">
                  <a:extLst>
                    <a:ext uri="{9D8B030D-6E8A-4147-A177-3AD203B41FA5}">
                      <a16:colId xmlns:a16="http://schemas.microsoft.com/office/drawing/2014/main" val="3121142951"/>
                    </a:ext>
                  </a:extLst>
                </a:gridCol>
                <a:gridCol w="1044866">
                  <a:extLst>
                    <a:ext uri="{9D8B030D-6E8A-4147-A177-3AD203B41FA5}">
                      <a16:colId xmlns:a16="http://schemas.microsoft.com/office/drawing/2014/main" val="3130513781"/>
                    </a:ext>
                  </a:extLst>
                </a:gridCol>
                <a:gridCol w="1044047">
                  <a:extLst>
                    <a:ext uri="{9D8B030D-6E8A-4147-A177-3AD203B41FA5}">
                      <a16:colId xmlns:a16="http://schemas.microsoft.com/office/drawing/2014/main" val="669102596"/>
                    </a:ext>
                  </a:extLst>
                </a:gridCol>
                <a:gridCol w="1044866">
                  <a:extLst>
                    <a:ext uri="{9D8B030D-6E8A-4147-A177-3AD203B41FA5}">
                      <a16:colId xmlns:a16="http://schemas.microsoft.com/office/drawing/2014/main" val="3853732308"/>
                    </a:ext>
                  </a:extLst>
                </a:gridCol>
                <a:gridCol w="580572">
                  <a:extLst>
                    <a:ext uri="{9D8B030D-6E8A-4147-A177-3AD203B41FA5}">
                      <a16:colId xmlns:a16="http://schemas.microsoft.com/office/drawing/2014/main" val="3073730249"/>
                    </a:ext>
                  </a:extLst>
                </a:gridCol>
                <a:gridCol w="580572">
                  <a:extLst>
                    <a:ext uri="{9D8B030D-6E8A-4147-A177-3AD203B41FA5}">
                      <a16:colId xmlns:a16="http://schemas.microsoft.com/office/drawing/2014/main" val="1155566225"/>
                    </a:ext>
                  </a:extLst>
                </a:gridCol>
                <a:gridCol w="1160325">
                  <a:extLst>
                    <a:ext uri="{9D8B030D-6E8A-4147-A177-3AD203B41FA5}">
                      <a16:colId xmlns:a16="http://schemas.microsoft.com/office/drawing/2014/main" val="281812638"/>
                    </a:ext>
                  </a:extLst>
                </a:gridCol>
              </a:tblGrid>
              <a:tr h="326248">
                <a:tc>
                  <a:txBody>
                    <a:bodyPr/>
                    <a:lstStyle/>
                    <a:p>
                      <a:pPr algn="just">
                        <a:spcAft>
                          <a:spcPts val="0"/>
                        </a:spcAft>
                      </a:pPr>
                      <a:r>
                        <a:rPr lang="zh-CN" sz="1200" kern="100">
                          <a:effectLst/>
                        </a:rPr>
                        <a:t>沟通计划</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沟通方式</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dirty="0">
                          <a:effectLst/>
                        </a:rPr>
                        <a:t>沟通地点</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沟通时间</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参与人员</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产出</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频度</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目的</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54342666"/>
                  </a:ext>
                </a:extLst>
              </a:tr>
              <a:tr h="1014681">
                <a:tc>
                  <a:txBody>
                    <a:bodyPr/>
                    <a:lstStyle/>
                    <a:p>
                      <a:pPr algn="just">
                        <a:spcAft>
                          <a:spcPts val="0"/>
                        </a:spcAft>
                      </a:pPr>
                      <a:r>
                        <a:rPr lang="zh-CN" sz="1200" kern="100">
                          <a:effectLst/>
                        </a:rPr>
                        <a:t>紧急会议</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dirty="0">
                          <a:effectLst/>
                        </a:rPr>
                        <a:t>座谈开会</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200" kern="100">
                          <a:effectLst/>
                        </a:rPr>
                        <a:t>cc</a:t>
                      </a:r>
                      <a:r>
                        <a:rPr lang="zh-CN" sz="1200" kern="100">
                          <a:effectLst/>
                        </a:rPr>
                        <a:t>咖啡厅或者理四</a:t>
                      </a:r>
                      <a:r>
                        <a:rPr lang="en-US" sz="1200" kern="100">
                          <a:effectLst/>
                        </a:rPr>
                        <a:t>519</a:t>
                      </a:r>
                      <a:r>
                        <a:rPr lang="zh-CN" sz="1200" kern="100">
                          <a:effectLst/>
                        </a:rPr>
                        <a:t>，具体看情况</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评审后有重要工作或突发情况。</a:t>
                      </a:r>
                      <a:endParaRPr lang="zh-CN" sz="1050" kern="100">
                        <a:effectLst/>
                      </a:endParaRPr>
                    </a:p>
                    <a:p>
                      <a:pPr algn="just">
                        <a:spcAft>
                          <a:spcPts val="0"/>
                        </a:spcAft>
                      </a:pPr>
                      <a:r>
                        <a:rPr lang="en-US" sz="12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全体组员</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会议纪要</a:t>
                      </a:r>
                      <a:r>
                        <a:rPr lang="en-US" sz="1200" kern="100">
                          <a:effectLst/>
                        </a:rPr>
                        <a:t>/</a:t>
                      </a:r>
                      <a:r>
                        <a:rPr lang="zh-CN" sz="1200" kern="100">
                          <a:effectLst/>
                        </a:rPr>
                        <a:t>录音文件</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不定数</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dirty="0">
                          <a:effectLst/>
                        </a:rPr>
                        <a:t>解决当前项目面临的问题或风险。</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74973440"/>
                  </a:ext>
                </a:extLst>
              </a:tr>
            </a:tbl>
          </a:graphicData>
        </a:graphic>
      </p:graphicFrame>
    </p:spTree>
    <p:extLst>
      <p:ext uri="{BB962C8B-B14F-4D97-AF65-F5344CB8AC3E}">
        <p14:creationId xmlns:p14="http://schemas.microsoft.com/office/powerpoint/2010/main" val="39819419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31376" y="1469322"/>
            <a:ext cx="3558988"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人力资源管理计划</a:t>
            </a:r>
            <a:r>
              <a:rPr lang="en-US" altLang="zh-CN" sz="3200" b="1" dirty="0">
                <a:latin typeface="等线 Light" panose="02010600030101010101" pitchFamily="2" charset="-122"/>
                <a:ea typeface="等线 Light" panose="02010600030101010101" pitchFamily="2" charset="-122"/>
              </a:rPr>
              <a:t>:</a:t>
            </a:r>
            <a:endParaRPr lang="zh-CN" altLang="en-US" sz="3200" b="1" dirty="0">
              <a:latin typeface="等线 Light" panose="02010600030101010101" pitchFamily="2" charset="-122"/>
              <a:ea typeface="等线 Light" panose="02010600030101010101" pitchFamily="2" charset="-122"/>
            </a:endParaRPr>
          </a:p>
        </p:txBody>
      </p:sp>
      <p:pic>
        <p:nvPicPr>
          <p:cNvPr id="14" name="图片 13">
            <a:extLst>
              <a:ext uri="{FF2B5EF4-FFF2-40B4-BE49-F238E27FC236}">
                <a16:creationId xmlns:a16="http://schemas.microsoft.com/office/drawing/2014/main" id="{25A9D817-7768-45B5-B7EF-6F98F712FE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6894" y="1108345"/>
            <a:ext cx="8355106" cy="5749655"/>
          </a:xfrm>
          <a:prstGeom prst="rect">
            <a:avLst/>
          </a:prstGeom>
        </p:spPr>
      </p:pic>
    </p:spTree>
    <p:extLst>
      <p:ext uri="{BB962C8B-B14F-4D97-AF65-F5344CB8AC3E}">
        <p14:creationId xmlns:p14="http://schemas.microsoft.com/office/powerpoint/2010/main" val="2155528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441745" y="1469322"/>
            <a:ext cx="2738250"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成本管理计划</a:t>
            </a:r>
            <a:r>
              <a:rPr lang="en-US" altLang="zh-CN" sz="3200" b="1" dirty="0">
                <a:latin typeface="等线 Light" panose="02010600030101010101" pitchFamily="2" charset="-122"/>
                <a:ea typeface="等线 Light" panose="02010600030101010101" pitchFamily="2" charset="-122"/>
              </a:rPr>
              <a:t>:</a:t>
            </a:r>
            <a:endParaRPr lang="zh-CN" altLang="en-US" sz="3200" b="1" dirty="0">
              <a:latin typeface="等线 Light" panose="02010600030101010101" pitchFamily="2" charset="-122"/>
              <a:ea typeface="等线 Light" panose="02010600030101010101" pitchFamily="2" charset="-122"/>
            </a:endParaRPr>
          </a:p>
        </p:txBody>
      </p:sp>
      <p:graphicFrame>
        <p:nvGraphicFramePr>
          <p:cNvPr id="5" name="表格 4">
            <a:extLst>
              <a:ext uri="{FF2B5EF4-FFF2-40B4-BE49-F238E27FC236}">
                <a16:creationId xmlns:a16="http://schemas.microsoft.com/office/drawing/2014/main" id="{89D56B92-EACC-4DBF-A62D-F591536A151A}"/>
              </a:ext>
            </a:extLst>
          </p:cNvPr>
          <p:cNvGraphicFramePr>
            <a:graphicFrameLocks noGrp="1"/>
          </p:cNvGraphicFramePr>
          <p:nvPr>
            <p:extLst>
              <p:ext uri="{D42A27DB-BD31-4B8C-83A1-F6EECF244321}">
                <p14:modId xmlns:p14="http://schemas.microsoft.com/office/powerpoint/2010/main" val="1916331582"/>
              </p:ext>
            </p:extLst>
          </p:nvPr>
        </p:nvGraphicFramePr>
        <p:xfrm>
          <a:off x="3779331" y="1613176"/>
          <a:ext cx="6717632" cy="4282153"/>
        </p:xfrm>
        <a:graphic>
          <a:graphicData uri="http://schemas.openxmlformats.org/drawingml/2006/table">
            <a:tbl>
              <a:tblPr firstRow="1" firstCol="1" bandRow="1">
                <a:tableStyleId>{5C22544A-7EE6-4342-B048-85BDC9FD1C3A}</a:tableStyleId>
              </a:tblPr>
              <a:tblGrid>
                <a:gridCol w="1679014">
                  <a:extLst>
                    <a:ext uri="{9D8B030D-6E8A-4147-A177-3AD203B41FA5}">
                      <a16:colId xmlns:a16="http://schemas.microsoft.com/office/drawing/2014/main" val="2968604215"/>
                    </a:ext>
                  </a:extLst>
                </a:gridCol>
                <a:gridCol w="1679014">
                  <a:extLst>
                    <a:ext uri="{9D8B030D-6E8A-4147-A177-3AD203B41FA5}">
                      <a16:colId xmlns:a16="http://schemas.microsoft.com/office/drawing/2014/main" val="3475918771"/>
                    </a:ext>
                  </a:extLst>
                </a:gridCol>
                <a:gridCol w="1679802">
                  <a:extLst>
                    <a:ext uri="{9D8B030D-6E8A-4147-A177-3AD203B41FA5}">
                      <a16:colId xmlns:a16="http://schemas.microsoft.com/office/drawing/2014/main" val="4256570953"/>
                    </a:ext>
                  </a:extLst>
                </a:gridCol>
                <a:gridCol w="1679802">
                  <a:extLst>
                    <a:ext uri="{9D8B030D-6E8A-4147-A177-3AD203B41FA5}">
                      <a16:colId xmlns:a16="http://schemas.microsoft.com/office/drawing/2014/main" val="3058982809"/>
                    </a:ext>
                  </a:extLst>
                </a:gridCol>
              </a:tblGrid>
              <a:tr h="710655">
                <a:tc>
                  <a:txBody>
                    <a:bodyPr/>
                    <a:lstStyle/>
                    <a:p>
                      <a:pPr algn="just">
                        <a:spcAft>
                          <a:spcPts val="0"/>
                        </a:spcAft>
                      </a:pPr>
                      <a:r>
                        <a:rPr lang="zh-CN" sz="1050" kern="100" dirty="0">
                          <a:effectLst/>
                        </a:rPr>
                        <a:t>名称</a:t>
                      </a:r>
                      <a:endParaRPr lang="zh-CN" sz="105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dirty="0">
                          <a:effectLst/>
                        </a:rPr>
                        <a:t>数量</a:t>
                      </a:r>
                      <a:endParaRPr lang="zh-CN" sz="105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官方报价</a:t>
                      </a:r>
                      <a:endParaRPr lang="zh-CN" sz="105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总计</a:t>
                      </a:r>
                      <a:endParaRPr lang="zh-CN" sz="105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03207464"/>
                  </a:ext>
                </a:extLst>
              </a:tr>
              <a:tr h="765321">
                <a:tc>
                  <a:txBody>
                    <a:bodyPr/>
                    <a:lstStyle/>
                    <a:p>
                      <a:pPr algn="just">
                        <a:spcAft>
                          <a:spcPts val="0"/>
                        </a:spcAft>
                      </a:pPr>
                      <a:r>
                        <a:rPr lang="en-US" sz="1050" kern="100">
                          <a:effectLst/>
                        </a:rPr>
                        <a:t>Microsoft Office 2016</a:t>
                      </a:r>
                      <a:r>
                        <a:rPr lang="zh-CN" sz="1050" kern="100">
                          <a:effectLst/>
                        </a:rPr>
                        <a:t>家庭版</a:t>
                      </a:r>
                      <a:endParaRPr lang="zh-CN" sz="105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5</a:t>
                      </a:r>
                      <a:endParaRPr lang="zh-CN" sz="105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dirty="0">
                          <a:effectLst/>
                        </a:rPr>
                        <a:t>499 RMB</a:t>
                      </a:r>
                      <a:r>
                        <a:rPr lang="zh-CN" sz="1050" kern="100" dirty="0">
                          <a:effectLst/>
                        </a:rPr>
                        <a:t>（可使用</a:t>
                      </a:r>
                      <a:r>
                        <a:rPr lang="en-US" sz="1050" kern="100" dirty="0">
                          <a:effectLst/>
                        </a:rPr>
                        <a:t>5</a:t>
                      </a:r>
                      <a:r>
                        <a:rPr lang="zh-CN" sz="1050" kern="100" dirty="0">
                          <a:effectLst/>
                        </a:rPr>
                        <a:t>台</a:t>
                      </a:r>
                      <a:r>
                        <a:rPr lang="en-US" sz="1050" kern="100" dirty="0">
                          <a:effectLst/>
                        </a:rPr>
                        <a:t>PC</a:t>
                      </a:r>
                      <a:r>
                        <a:rPr lang="zh-CN" sz="1050" kern="100" dirty="0">
                          <a:effectLst/>
                        </a:rPr>
                        <a:t>）</a:t>
                      </a:r>
                    </a:p>
                  </a:txBody>
                  <a:tcPr marL="68580" marR="68580" marT="0" marB="0"/>
                </a:tc>
                <a:tc>
                  <a:txBody>
                    <a:bodyPr/>
                    <a:lstStyle/>
                    <a:p>
                      <a:pPr algn="just">
                        <a:spcAft>
                          <a:spcPts val="0"/>
                        </a:spcAft>
                      </a:pPr>
                      <a:r>
                        <a:rPr lang="en-US" sz="1050" kern="100">
                          <a:effectLst/>
                        </a:rPr>
                        <a:t>499 RMB</a:t>
                      </a:r>
                      <a:endParaRPr lang="zh-CN" sz="105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38950127"/>
                  </a:ext>
                </a:extLst>
              </a:tr>
              <a:tr h="510214">
                <a:tc>
                  <a:txBody>
                    <a:bodyPr/>
                    <a:lstStyle/>
                    <a:p>
                      <a:pPr algn="just">
                        <a:spcAft>
                          <a:spcPts val="0"/>
                        </a:spcAft>
                      </a:pPr>
                      <a:r>
                        <a:rPr lang="en-US" sz="1050" kern="100">
                          <a:effectLst/>
                        </a:rPr>
                        <a:t>Microsoft Visio 2016</a:t>
                      </a:r>
                      <a:r>
                        <a:rPr lang="zh-CN" sz="1050" kern="100">
                          <a:effectLst/>
                        </a:rPr>
                        <a:t>标准版</a:t>
                      </a:r>
                      <a:endParaRPr lang="zh-CN" sz="105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5</a:t>
                      </a:r>
                      <a:endParaRPr lang="zh-CN" sz="105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dirty="0">
                          <a:effectLst/>
                        </a:rPr>
                        <a:t>2398 RMB (</a:t>
                      </a:r>
                      <a:r>
                        <a:rPr lang="zh-CN" sz="1050" kern="100" dirty="0">
                          <a:effectLst/>
                        </a:rPr>
                        <a:t>适用于</a:t>
                      </a:r>
                      <a:r>
                        <a:rPr lang="en-US" sz="1050" kern="100" dirty="0">
                          <a:effectLst/>
                        </a:rPr>
                        <a:t>1</a:t>
                      </a:r>
                      <a:r>
                        <a:rPr lang="zh-CN" sz="1050" kern="100" dirty="0">
                          <a:effectLst/>
                        </a:rPr>
                        <a:t>台</a:t>
                      </a:r>
                      <a:r>
                        <a:rPr lang="en-US" sz="1050" kern="100" dirty="0">
                          <a:effectLst/>
                        </a:rPr>
                        <a:t>PC)</a:t>
                      </a:r>
                      <a:endParaRPr lang="zh-CN" sz="105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11990 RMB</a:t>
                      </a:r>
                      <a:endParaRPr lang="zh-CN" sz="105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29277982"/>
                  </a:ext>
                </a:extLst>
              </a:tr>
              <a:tr h="510214">
                <a:tc>
                  <a:txBody>
                    <a:bodyPr/>
                    <a:lstStyle/>
                    <a:p>
                      <a:pPr algn="just">
                        <a:spcAft>
                          <a:spcPts val="0"/>
                        </a:spcAft>
                      </a:pPr>
                      <a:r>
                        <a:rPr lang="en-US" sz="1050" kern="100">
                          <a:effectLst/>
                        </a:rPr>
                        <a:t>Microsoft Project 2016 </a:t>
                      </a:r>
                      <a:r>
                        <a:rPr lang="zh-CN" sz="1050" kern="100">
                          <a:effectLst/>
                        </a:rPr>
                        <a:t>标准版</a:t>
                      </a:r>
                      <a:endParaRPr lang="zh-CN" sz="105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5</a:t>
                      </a:r>
                      <a:endParaRPr lang="zh-CN" sz="105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dirty="0">
                          <a:effectLst/>
                        </a:rPr>
                        <a:t>4798 RMB</a:t>
                      </a:r>
                      <a:r>
                        <a:rPr lang="zh-CN" sz="1050" kern="100" dirty="0">
                          <a:effectLst/>
                        </a:rPr>
                        <a:t>（适用于一台</a:t>
                      </a:r>
                      <a:r>
                        <a:rPr lang="en-US" sz="1050" kern="100" dirty="0">
                          <a:effectLst/>
                        </a:rPr>
                        <a:t>PC</a:t>
                      </a:r>
                      <a:r>
                        <a:rPr lang="zh-CN" sz="1050" kern="100" dirty="0">
                          <a:effectLst/>
                        </a:rPr>
                        <a:t>）</a:t>
                      </a:r>
                      <a:endParaRPr lang="zh-CN" sz="105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23990 RMB</a:t>
                      </a:r>
                      <a:endParaRPr lang="zh-CN" sz="105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26716590"/>
                  </a:ext>
                </a:extLst>
              </a:tr>
              <a:tr h="765321">
                <a:tc>
                  <a:txBody>
                    <a:bodyPr/>
                    <a:lstStyle/>
                    <a:p>
                      <a:pPr algn="just">
                        <a:spcAft>
                          <a:spcPts val="0"/>
                        </a:spcAft>
                      </a:pPr>
                      <a:r>
                        <a:rPr lang="en-US" sz="1050" kern="100">
                          <a:effectLst/>
                        </a:rPr>
                        <a:t>Axure rp 8pro</a:t>
                      </a:r>
                      <a:r>
                        <a:rPr lang="zh-CN" sz="1050" kern="100">
                          <a:effectLst/>
                        </a:rPr>
                        <a:t>版 </a:t>
                      </a:r>
                      <a:endParaRPr lang="zh-CN" sz="105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dirty="0">
                          <a:effectLst/>
                        </a:rPr>
                        <a:t>5</a:t>
                      </a:r>
                      <a:endParaRPr lang="zh-CN" sz="105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dirty="0">
                          <a:effectLst/>
                        </a:rPr>
                        <a:t>$495</a:t>
                      </a:r>
                      <a:r>
                        <a:rPr lang="zh-CN" sz="1050" kern="100" dirty="0">
                          <a:effectLst/>
                        </a:rPr>
                        <a:t>【】</a:t>
                      </a:r>
                      <a:r>
                        <a:rPr lang="en-US" sz="1050" kern="100" dirty="0">
                          <a:effectLst/>
                        </a:rPr>
                        <a:t>=3430.2 RMB</a:t>
                      </a:r>
                      <a:r>
                        <a:rPr lang="zh-CN" sz="1050" kern="100" dirty="0">
                          <a:effectLst/>
                        </a:rPr>
                        <a:t>（</a:t>
                      </a:r>
                      <a:r>
                        <a:rPr lang="en-US" sz="1050" kern="100" dirty="0">
                          <a:effectLst/>
                        </a:rPr>
                        <a:t>per user</a:t>
                      </a:r>
                      <a:r>
                        <a:rPr lang="zh-CN" sz="1050" kern="100" dirty="0">
                          <a:effectLst/>
                        </a:rPr>
                        <a:t>）</a:t>
                      </a:r>
                      <a:endParaRPr lang="zh-CN" sz="105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17151 RMB</a:t>
                      </a:r>
                      <a:endParaRPr lang="zh-CN" sz="105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46665314"/>
                  </a:ext>
                </a:extLst>
              </a:tr>
              <a:tr h="510214">
                <a:tc>
                  <a:txBody>
                    <a:bodyPr/>
                    <a:lstStyle/>
                    <a:p>
                      <a:pPr algn="just">
                        <a:spcAft>
                          <a:spcPts val="0"/>
                        </a:spcAft>
                      </a:pPr>
                      <a:r>
                        <a:rPr lang="zh-CN" sz="1050" kern="100" dirty="0">
                          <a:effectLst/>
                        </a:rPr>
                        <a:t>墨刀 </a:t>
                      </a:r>
                      <a:r>
                        <a:rPr lang="zh-CN" altLang="en-US" sz="1050" kern="100" dirty="0">
                          <a:effectLst/>
                        </a:rPr>
                        <a:t>协作</a:t>
                      </a:r>
                      <a:r>
                        <a:rPr lang="zh-CN" sz="1050" kern="100" dirty="0">
                          <a:effectLst/>
                        </a:rPr>
                        <a:t>版</a:t>
                      </a:r>
                      <a:endParaRPr lang="zh-CN" sz="105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algn="just" defTabSz="914400" rtl="0" eaLnBrk="1" latinLnBrk="0" hangingPunct="1">
                        <a:spcAft>
                          <a:spcPts val="0"/>
                        </a:spcAft>
                      </a:pPr>
                      <a:r>
                        <a:rPr lang="en-US" altLang="zh-CN" sz="1050" kern="100" dirty="0">
                          <a:solidFill>
                            <a:schemeClr val="dk1"/>
                          </a:solidFill>
                          <a:effectLst/>
                          <a:latin typeface="+mn-lt"/>
                          <a:ea typeface="+mn-ea"/>
                          <a:cs typeface="+mn-cs"/>
                        </a:rPr>
                        <a:t>1</a:t>
                      </a:r>
                      <a:endParaRPr lang="zh-CN" altLang="en-US" sz="1050" kern="100" dirty="0">
                        <a:solidFill>
                          <a:schemeClr val="dk1"/>
                        </a:solidFill>
                        <a:effectLst/>
                        <a:latin typeface="+mn-lt"/>
                        <a:ea typeface="+mn-ea"/>
                        <a:cs typeface="+mn-cs"/>
                      </a:endParaRPr>
                    </a:p>
                  </a:txBody>
                  <a:tcPr marL="68580" marR="68580" marT="0" marB="0"/>
                </a:tc>
                <a:tc>
                  <a:txBody>
                    <a:bodyPr/>
                    <a:lstStyle/>
                    <a:p>
                      <a:pPr marL="0" algn="just" defTabSz="914400" rtl="0" eaLnBrk="1" latinLnBrk="0" hangingPunct="1">
                        <a:spcAft>
                          <a:spcPts val="0"/>
                        </a:spcAft>
                      </a:pPr>
                      <a:r>
                        <a:rPr lang="en-US" altLang="zh-CN" sz="1050" kern="100" dirty="0">
                          <a:solidFill>
                            <a:schemeClr val="dk1"/>
                          </a:solidFill>
                          <a:effectLst/>
                          <a:latin typeface="+mn-lt"/>
                          <a:ea typeface="+mn-ea"/>
                          <a:cs typeface="+mn-cs"/>
                        </a:rPr>
                        <a:t>49RMB</a:t>
                      </a:r>
                      <a:endParaRPr lang="zh-CN" altLang="en-US" sz="1050" kern="100" dirty="0">
                        <a:solidFill>
                          <a:schemeClr val="dk1"/>
                        </a:solidFill>
                        <a:effectLst/>
                        <a:latin typeface="+mn-lt"/>
                        <a:ea typeface="+mn-ea"/>
                        <a:cs typeface="+mn-cs"/>
                      </a:endParaRPr>
                    </a:p>
                  </a:txBody>
                  <a:tcPr marL="68580" marR="68580" marT="0" marB="0"/>
                </a:tc>
                <a:tc>
                  <a:txBody>
                    <a:bodyPr/>
                    <a:lstStyle/>
                    <a:p>
                      <a:pPr algn="just">
                        <a:spcAft>
                          <a:spcPts val="0"/>
                        </a:spcAft>
                      </a:pPr>
                      <a:r>
                        <a:rPr lang="en-US" sz="1050" kern="100" dirty="0">
                          <a:effectLst/>
                        </a:rPr>
                        <a:t>49 RMB</a:t>
                      </a:r>
                      <a:endParaRPr lang="zh-CN" sz="105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68246423"/>
                  </a:ext>
                </a:extLst>
              </a:tr>
              <a:tr h="510214">
                <a:tc>
                  <a:txBody>
                    <a:bodyPr/>
                    <a:lstStyle/>
                    <a:p>
                      <a:pPr algn="just">
                        <a:spcAft>
                          <a:spcPts val="0"/>
                        </a:spcAft>
                      </a:pPr>
                      <a:r>
                        <a:rPr lang="en-US" sz="1050" kern="100">
                          <a:effectLst/>
                        </a:rPr>
                        <a:t>Star uml forWindows</a:t>
                      </a:r>
                      <a:endParaRPr lang="zh-CN" sz="105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5</a:t>
                      </a:r>
                      <a:endParaRPr lang="zh-CN" sz="105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dirty="0">
                          <a:effectLst/>
                        </a:rPr>
                        <a:t>免费</a:t>
                      </a:r>
                      <a:endParaRPr lang="zh-CN" sz="105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dirty="0">
                          <a:effectLst/>
                        </a:rPr>
                        <a:t>免费</a:t>
                      </a:r>
                      <a:endParaRPr lang="zh-CN" sz="105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63279553"/>
                  </a:ext>
                </a:extLst>
              </a:tr>
            </a:tbl>
          </a:graphicData>
        </a:graphic>
      </p:graphicFrame>
      <p:sp>
        <p:nvSpPr>
          <p:cNvPr id="6" name="Rectangle 1">
            <a:extLst>
              <a:ext uri="{FF2B5EF4-FFF2-40B4-BE49-F238E27FC236}">
                <a16:creationId xmlns:a16="http://schemas.microsoft.com/office/drawing/2014/main" id="{AA455F3C-DB8B-4D86-BE22-7CDD9B970D92}"/>
              </a:ext>
            </a:extLst>
          </p:cNvPr>
          <p:cNvSpPr>
            <a:spLocks noChangeArrowheads="1"/>
          </p:cNvSpPr>
          <p:nvPr/>
        </p:nvSpPr>
        <p:spPr bwMode="auto">
          <a:xfrm>
            <a:off x="3729403" y="1151511"/>
            <a:ext cx="254589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en-US" sz="2400" b="1" i="0" u="none" strike="noStrike" cap="none" normalizeH="0" baseline="0" dirty="0" bmk="_Toc531723851">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授权软件支出：</a:t>
            </a:r>
            <a:endParaRPr kumimoji="0" lang="zh-CN"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80755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56715" y="791521"/>
            <a:ext cx="3358533" cy="923330"/>
          </a:xfrm>
          <a:prstGeom prst="rect">
            <a:avLst/>
          </a:prstGeom>
          <a:noFill/>
        </p:spPr>
        <p:txBody>
          <a:bodyPr wrap="square" rtlCol="0">
            <a:spAutoFit/>
          </a:bodyPr>
          <a:lstStyle/>
          <a:p>
            <a:r>
              <a:rPr lang="en-US" altLang="zh-CN" sz="5400" b="1" dirty="0">
                <a:solidFill>
                  <a:schemeClr val="bg1"/>
                </a:solidFill>
              </a:rPr>
              <a:t>CONTENTS</a:t>
            </a:r>
            <a:endParaRPr lang="zh-CN" altLang="en-US" sz="5400" b="1" dirty="0">
              <a:solidFill>
                <a:schemeClr val="bg1"/>
              </a:solidFill>
            </a:endParaRPr>
          </a:p>
        </p:txBody>
      </p:sp>
      <p:sp>
        <p:nvSpPr>
          <p:cNvPr id="3" name="椭圆 2"/>
          <p:cNvSpPr/>
          <p:nvPr/>
        </p:nvSpPr>
        <p:spPr>
          <a:xfrm>
            <a:off x="593331" y="171485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01</a:t>
            </a:r>
            <a:endParaRPr lang="zh-CN" altLang="en-US" sz="2800" b="1" dirty="0"/>
          </a:p>
        </p:txBody>
      </p:sp>
      <p:sp>
        <p:nvSpPr>
          <p:cNvPr id="4" name="文本框 3"/>
          <p:cNvSpPr txBox="1"/>
          <p:nvPr/>
        </p:nvSpPr>
        <p:spPr>
          <a:xfrm>
            <a:off x="1691709" y="1925523"/>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项目章程</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5" name="椭圆 4"/>
          <p:cNvSpPr/>
          <p:nvPr/>
        </p:nvSpPr>
        <p:spPr>
          <a:xfrm>
            <a:off x="593331" y="262290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02</a:t>
            </a:r>
            <a:endParaRPr lang="zh-CN" altLang="en-US" sz="2800" b="1" dirty="0"/>
          </a:p>
        </p:txBody>
      </p:sp>
      <p:sp>
        <p:nvSpPr>
          <p:cNvPr id="6" name="文本框 5"/>
          <p:cNvSpPr txBox="1"/>
          <p:nvPr/>
        </p:nvSpPr>
        <p:spPr>
          <a:xfrm>
            <a:off x="1691709" y="2833573"/>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需求项目计划</a:t>
            </a:r>
          </a:p>
        </p:txBody>
      </p:sp>
      <p:sp>
        <p:nvSpPr>
          <p:cNvPr id="7" name="椭圆 6"/>
          <p:cNvSpPr/>
          <p:nvPr/>
        </p:nvSpPr>
        <p:spPr>
          <a:xfrm>
            <a:off x="593331" y="442540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04</a:t>
            </a:r>
            <a:endParaRPr lang="zh-CN" altLang="en-US" sz="2800" b="1" dirty="0"/>
          </a:p>
        </p:txBody>
      </p:sp>
      <p:sp>
        <p:nvSpPr>
          <p:cNvPr id="8" name="文本框 7"/>
          <p:cNvSpPr txBox="1"/>
          <p:nvPr/>
        </p:nvSpPr>
        <p:spPr>
          <a:xfrm>
            <a:off x="1691709" y="4636078"/>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评审记录</a:t>
            </a:r>
          </a:p>
        </p:txBody>
      </p:sp>
      <p:sp>
        <p:nvSpPr>
          <p:cNvPr id="9" name="椭圆 8"/>
          <p:cNvSpPr/>
          <p:nvPr/>
        </p:nvSpPr>
        <p:spPr>
          <a:xfrm>
            <a:off x="593331" y="351735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03</a:t>
            </a:r>
            <a:endParaRPr lang="zh-CN" altLang="en-US" sz="2800" b="1" dirty="0"/>
          </a:p>
        </p:txBody>
      </p:sp>
      <p:sp>
        <p:nvSpPr>
          <p:cNvPr id="10" name="文本框 9"/>
          <p:cNvSpPr txBox="1"/>
          <p:nvPr/>
        </p:nvSpPr>
        <p:spPr>
          <a:xfrm>
            <a:off x="1691709" y="3728028"/>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会议记录</a:t>
            </a:r>
          </a:p>
        </p:txBody>
      </p:sp>
      <p:sp>
        <p:nvSpPr>
          <p:cNvPr id="12" name="椭圆 11">
            <a:extLst>
              <a:ext uri="{FF2B5EF4-FFF2-40B4-BE49-F238E27FC236}">
                <a16:creationId xmlns:a16="http://schemas.microsoft.com/office/drawing/2014/main" id="{96735926-D6B0-4F0D-A157-D58AECF2E9AA}"/>
              </a:ext>
            </a:extLst>
          </p:cNvPr>
          <p:cNvSpPr/>
          <p:nvPr/>
        </p:nvSpPr>
        <p:spPr>
          <a:xfrm>
            <a:off x="4356715" y="171485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06</a:t>
            </a:r>
            <a:endParaRPr lang="zh-CN" altLang="en-US" sz="2800" b="1" dirty="0"/>
          </a:p>
        </p:txBody>
      </p:sp>
      <p:sp>
        <p:nvSpPr>
          <p:cNvPr id="13" name="文本框 12">
            <a:extLst>
              <a:ext uri="{FF2B5EF4-FFF2-40B4-BE49-F238E27FC236}">
                <a16:creationId xmlns:a16="http://schemas.microsoft.com/office/drawing/2014/main" id="{2FF349B0-0E53-4E52-B7A5-B32643BC1360}"/>
              </a:ext>
            </a:extLst>
          </p:cNvPr>
          <p:cNvSpPr txBox="1"/>
          <p:nvPr/>
        </p:nvSpPr>
        <p:spPr>
          <a:xfrm>
            <a:off x="5455093" y="1925523"/>
            <a:ext cx="2941672"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Vision &amp; Scope</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4" name="椭圆 13">
            <a:extLst>
              <a:ext uri="{FF2B5EF4-FFF2-40B4-BE49-F238E27FC236}">
                <a16:creationId xmlns:a16="http://schemas.microsoft.com/office/drawing/2014/main" id="{37877900-C88C-4DF5-97A8-C020F28F1E07}"/>
              </a:ext>
            </a:extLst>
          </p:cNvPr>
          <p:cNvSpPr/>
          <p:nvPr/>
        </p:nvSpPr>
        <p:spPr>
          <a:xfrm>
            <a:off x="4356715" y="262290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07</a:t>
            </a:r>
            <a:endParaRPr lang="zh-CN" altLang="en-US" sz="2800" b="1" dirty="0"/>
          </a:p>
        </p:txBody>
      </p:sp>
      <p:sp>
        <p:nvSpPr>
          <p:cNvPr id="15" name="文本框 14">
            <a:extLst>
              <a:ext uri="{FF2B5EF4-FFF2-40B4-BE49-F238E27FC236}">
                <a16:creationId xmlns:a16="http://schemas.microsoft.com/office/drawing/2014/main" id="{949AE688-A059-4B12-A3E9-B1A2EAC79F82}"/>
              </a:ext>
            </a:extLst>
          </p:cNvPr>
          <p:cNvSpPr txBox="1"/>
          <p:nvPr/>
        </p:nvSpPr>
        <p:spPr>
          <a:xfrm>
            <a:off x="5455093" y="2692065"/>
            <a:ext cx="2941672" cy="830997"/>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用户群分类及</a:t>
            </a:r>
            <a:endParaRPr lang="en-US" altLang="zh-CN" sz="2400" b="1" dirty="0">
              <a:solidFill>
                <a:schemeClr val="bg1"/>
              </a:solidFill>
              <a:latin typeface="微软雅黑" panose="020B0503020204020204" pitchFamily="34" charset="-122"/>
              <a:ea typeface="微软雅黑" panose="020B0503020204020204" pitchFamily="34" charset="-122"/>
            </a:endParaRPr>
          </a:p>
          <a:p>
            <a:r>
              <a:rPr lang="zh-CN" altLang="en-US" sz="2400" b="1" dirty="0">
                <a:solidFill>
                  <a:schemeClr val="bg1"/>
                </a:solidFill>
                <a:latin typeface="微软雅黑" panose="020B0503020204020204" pitchFamily="34" charset="-122"/>
                <a:ea typeface="微软雅黑" panose="020B0503020204020204" pitchFamily="34" charset="-122"/>
              </a:rPr>
              <a:t>代表确认</a:t>
            </a:r>
          </a:p>
        </p:txBody>
      </p:sp>
      <p:sp>
        <p:nvSpPr>
          <p:cNvPr id="16" name="椭圆 15">
            <a:extLst>
              <a:ext uri="{FF2B5EF4-FFF2-40B4-BE49-F238E27FC236}">
                <a16:creationId xmlns:a16="http://schemas.microsoft.com/office/drawing/2014/main" id="{52271737-C97F-4715-A077-E9587414A0F7}"/>
              </a:ext>
            </a:extLst>
          </p:cNvPr>
          <p:cNvSpPr/>
          <p:nvPr/>
        </p:nvSpPr>
        <p:spPr>
          <a:xfrm>
            <a:off x="4356715" y="442540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09</a:t>
            </a:r>
            <a:endParaRPr lang="zh-CN" altLang="en-US" sz="2800" b="1" dirty="0"/>
          </a:p>
        </p:txBody>
      </p:sp>
      <p:sp>
        <p:nvSpPr>
          <p:cNvPr id="17" name="文本框 16">
            <a:extLst>
              <a:ext uri="{FF2B5EF4-FFF2-40B4-BE49-F238E27FC236}">
                <a16:creationId xmlns:a16="http://schemas.microsoft.com/office/drawing/2014/main" id="{A1748E4F-A49D-4247-A1E7-B369256A78AF}"/>
              </a:ext>
            </a:extLst>
          </p:cNvPr>
          <p:cNvSpPr txBox="1"/>
          <p:nvPr/>
        </p:nvSpPr>
        <p:spPr>
          <a:xfrm>
            <a:off x="5455093" y="4636078"/>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需求用例文档</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18" name="椭圆 17">
            <a:extLst>
              <a:ext uri="{FF2B5EF4-FFF2-40B4-BE49-F238E27FC236}">
                <a16:creationId xmlns:a16="http://schemas.microsoft.com/office/drawing/2014/main" id="{9C871993-E700-4C02-B730-1FCF06AF7E00}"/>
              </a:ext>
            </a:extLst>
          </p:cNvPr>
          <p:cNvSpPr/>
          <p:nvPr/>
        </p:nvSpPr>
        <p:spPr>
          <a:xfrm>
            <a:off x="4356715" y="351735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08</a:t>
            </a:r>
            <a:endParaRPr lang="zh-CN" altLang="en-US" sz="2800" b="1" dirty="0"/>
          </a:p>
        </p:txBody>
      </p:sp>
      <p:sp>
        <p:nvSpPr>
          <p:cNvPr id="19" name="文本框 18">
            <a:extLst>
              <a:ext uri="{FF2B5EF4-FFF2-40B4-BE49-F238E27FC236}">
                <a16:creationId xmlns:a16="http://schemas.microsoft.com/office/drawing/2014/main" id="{AE75216D-1B45-4FA6-844A-57F7ECBEB944}"/>
              </a:ext>
            </a:extLst>
          </p:cNvPr>
          <p:cNvSpPr txBox="1"/>
          <p:nvPr/>
        </p:nvSpPr>
        <p:spPr>
          <a:xfrm>
            <a:off x="5455093" y="3741623"/>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界面原型</a:t>
            </a:r>
          </a:p>
        </p:txBody>
      </p:sp>
      <p:sp>
        <p:nvSpPr>
          <p:cNvPr id="20" name="椭圆 19">
            <a:extLst>
              <a:ext uri="{FF2B5EF4-FFF2-40B4-BE49-F238E27FC236}">
                <a16:creationId xmlns:a16="http://schemas.microsoft.com/office/drawing/2014/main" id="{31A51E41-AF41-4189-B069-1B367C62C5B7}"/>
              </a:ext>
            </a:extLst>
          </p:cNvPr>
          <p:cNvSpPr/>
          <p:nvPr/>
        </p:nvSpPr>
        <p:spPr>
          <a:xfrm>
            <a:off x="8120099" y="171485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11</a:t>
            </a:r>
            <a:endParaRPr lang="zh-CN" altLang="en-US" sz="2800" b="1" dirty="0"/>
          </a:p>
        </p:txBody>
      </p:sp>
      <p:sp>
        <p:nvSpPr>
          <p:cNvPr id="21" name="文本框 20">
            <a:extLst>
              <a:ext uri="{FF2B5EF4-FFF2-40B4-BE49-F238E27FC236}">
                <a16:creationId xmlns:a16="http://schemas.microsoft.com/office/drawing/2014/main" id="{7B1FF2C3-7885-4659-AC37-C87207833497}"/>
              </a:ext>
            </a:extLst>
          </p:cNvPr>
          <p:cNvSpPr txBox="1"/>
          <p:nvPr/>
        </p:nvSpPr>
        <p:spPr>
          <a:xfrm>
            <a:off x="9218477" y="1925523"/>
            <a:ext cx="2941672"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JAD</a:t>
            </a:r>
            <a:r>
              <a:rPr lang="zh-CN" altLang="en-US" sz="2400" b="1" dirty="0">
                <a:solidFill>
                  <a:schemeClr val="bg1"/>
                </a:solidFill>
                <a:latin typeface="微软雅黑" panose="020B0503020204020204" pitchFamily="34" charset="-122"/>
                <a:ea typeface="微软雅黑" panose="020B0503020204020204" pitchFamily="34" charset="-122"/>
              </a:rPr>
              <a:t>会议</a:t>
            </a:r>
          </a:p>
        </p:txBody>
      </p:sp>
      <p:sp>
        <p:nvSpPr>
          <p:cNvPr id="22" name="椭圆 21">
            <a:extLst>
              <a:ext uri="{FF2B5EF4-FFF2-40B4-BE49-F238E27FC236}">
                <a16:creationId xmlns:a16="http://schemas.microsoft.com/office/drawing/2014/main" id="{FA650BAE-8256-469C-9CF6-5F5D99689DDE}"/>
              </a:ext>
            </a:extLst>
          </p:cNvPr>
          <p:cNvSpPr/>
          <p:nvPr/>
        </p:nvSpPr>
        <p:spPr>
          <a:xfrm>
            <a:off x="8120099" y="262290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12</a:t>
            </a:r>
            <a:endParaRPr lang="zh-CN" altLang="en-US" sz="2800" b="1" dirty="0"/>
          </a:p>
        </p:txBody>
      </p:sp>
      <p:sp>
        <p:nvSpPr>
          <p:cNvPr id="23" name="文本框 22">
            <a:extLst>
              <a:ext uri="{FF2B5EF4-FFF2-40B4-BE49-F238E27FC236}">
                <a16:creationId xmlns:a16="http://schemas.microsoft.com/office/drawing/2014/main" id="{8FD701C1-8805-4213-87F1-ED39A497B0C6}"/>
              </a:ext>
            </a:extLst>
          </p:cNvPr>
          <p:cNvSpPr txBox="1"/>
          <p:nvPr/>
        </p:nvSpPr>
        <p:spPr>
          <a:xfrm>
            <a:off x="9218477" y="2833573"/>
            <a:ext cx="2941672"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SRS</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4" name="椭圆 23">
            <a:extLst>
              <a:ext uri="{FF2B5EF4-FFF2-40B4-BE49-F238E27FC236}">
                <a16:creationId xmlns:a16="http://schemas.microsoft.com/office/drawing/2014/main" id="{C74EC5BD-0127-47FA-86A8-749AF065FC51}"/>
              </a:ext>
            </a:extLst>
          </p:cNvPr>
          <p:cNvSpPr/>
          <p:nvPr/>
        </p:nvSpPr>
        <p:spPr>
          <a:xfrm>
            <a:off x="8120099" y="442540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14</a:t>
            </a:r>
            <a:endParaRPr lang="zh-CN" altLang="en-US" sz="2800" b="1" dirty="0"/>
          </a:p>
        </p:txBody>
      </p:sp>
      <p:sp>
        <p:nvSpPr>
          <p:cNvPr id="25" name="文本框 24">
            <a:extLst>
              <a:ext uri="{FF2B5EF4-FFF2-40B4-BE49-F238E27FC236}">
                <a16:creationId xmlns:a16="http://schemas.microsoft.com/office/drawing/2014/main" id="{215A9005-8A8B-49B6-8CB5-54B6C8512D70}"/>
              </a:ext>
            </a:extLst>
          </p:cNvPr>
          <p:cNvSpPr txBox="1"/>
          <p:nvPr/>
        </p:nvSpPr>
        <p:spPr>
          <a:xfrm>
            <a:off x="9218477" y="4636078"/>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需求变更</a:t>
            </a:r>
          </a:p>
        </p:txBody>
      </p:sp>
      <p:sp>
        <p:nvSpPr>
          <p:cNvPr id="26" name="椭圆 25">
            <a:extLst>
              <a:ext uri="{FF2B5EF4-FFF2-40B4-BE49-F238E27FC236}">
                <a16:creationId xmlns:a16="http://schemas.microsoft.com/office/drawing/2014/main" id="{AFA4F0A4-A41E-483D-A397-2C9DBCAB265E}"/>
              </a:ext>
            </a:extLst>
          </p:cNvPr>
          <p:cNvSpPr/>
          <p:nvPr/>
        </p:nvSpPr>
        <p:spPr>
          <a:xfrm>
            <a:off x="8120099" y="351735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13</a:t>
            </a:r>
            <a:endParaRPr lang="zh-CN" altLang="en-US" sz="2800" b="1" dirty="0"/>
          </a:p>
        </p:txBody>
      </p:sp>
      <p:sp>
        <p:nvSpPr>
          <p:cNvPr id="27" name="文本框 26">
            <a:extLst>
              <a:ext uri="{FF2B5EF4-FFF2-40B4-BE49-F238E27FC236}">
                <a16:creationId xmlns:a16="http://schemas.microsoft.com/office/drawing/2014/main" id="{C6BE3E72-46A0-47D0-9D66-F4A4FE10A5B9}"/>
              </a:ext>
            </a:extLst>
          </p:cNvPr>
          <p:cNvSpPr txBox="1"/>
          <p:nvPr/>
        </p:nvSpPr>
        <p:spPr>
          <a:xfrm>
            <a:off x="9218477" y="3728028"/>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需求管理</a:t>
            </a:r>
          </a:p>
        </p:txBody>
      </p:sp>
      <p:sp>
        <p:nvSpPr>
          <p:cNvPr id="28" name="椭圆 27">
            <a:extLst>
              <a:ext uri="{FF2B5EF4-FFF2-40B4-BE49-F238E27FC236}">
                <a16:creationId xmlns:a16="http://schemas.microsoft.com/office/drawing/2014/main" id="{C6F412F5-1CCB-497B-AB68-3BD9292990C5}"/>
              </a:ext>
            </a:extLst>
          </p:cNvPr>
          <p:cNvSpPr/>
          <p:nvPr/>
        </p:nvSpPr>
        <p:spPr>
          <a:xfrm>
            <a:off x="572829" y="533345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05</a:t>
            </a:r>
            <a:endParaRPr lang="zh-CN" altLang="en-US" sz="2800" b="1" dirty="0"/>
          </a:p>
        </p:txBody>
      </p:sp>
      <p:sp>
        <p:nvSpPr>
          <p:cNvPr id="29" name="文本框 28">
            <a:extLst>
              <a:ext uri="{FF2B5EF4-FFF2-40B4-BE49-F238E27FC236}">
                <a16:creationId xmlns:a16="http://schemas.microsoft.com/office/drawing/2014/main" id="{7DD32B76-418C-4B4D-BA04-103CC0E45E43}"/>
              </a:ext>
            </a:extLst>
          </p:cNvPr>
          <p:cNvSpPr txBox="1"/>
          <p:nvPr/>
        </p:nvSpPr>
        <p:spPr>
          <a:xfrm>
            <a:off x="1691709" y="5540773"/>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版本管理</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30" name="椭圆 29">
            <a:extLst>
              <a:ext uri="{FF2B5EF4-FFF2-40B4-BE49-F238E27FC236}">
                <a16:creationId xmlns:a16="http://schemas.microsoft.com/office/drawing/2014/main" id="{C26672A6-9D38-4688-BEF8-F88C0AC484A5}"/>
              </a:ext>
            </a:extLst>
          </p:cNvPr>
          <p:cNvSpPr/>
          <p:nvPr/>
        </p:nvSpPr>
        <p:spPr>
          <a:xfrm>
            <a:off x="4356715" y="534016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10</a:t>
            </a:r>
            <a:endParaRPr lang="zh-CN" altLang="en-US" sz="2800" b="1" dirty="0"/>
          </a:p>
        </p:txBody>
      </p:sp>
      <p:sp>
        <p:nvSpPr>
          <p:cNvPr id="31" name="文本框 30">
            <a:extLst>
              <a:ext uri="{FF2B5EF4-FFF2-40B4-BE49-F238E27FC236}">
                <a16:creationId xmlns:a16="http://schemas.microsoft.com/office/drawing/2014/main" id="{DAC53A76-E008-44E3-B7F2-7088E3082B1D}"/>
              </a:ext>
            </a:extLst>
          </p:cNvPr>
          <p:cNvSpPr txBox="1"/>
          <p:nvPr/>
        </p:nvSpPr>
        <p:spPr>
          <a:xfrm>
            <a:off x="5475595" y="554748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需求优先级</a:t>
            </a:r>
          </a:p>
        </p:txBody>
      </p:sp>
      <p:sp>
        <p:nvSpPr>
          <p:cNvPr id="32" name="椭圆 31">
            <a:extLst>
              <a:ext uri="{FF2B5EF4-FFF2-40B4-BE49-F238E27FC236}">
                <a16:creationId xmlns:a16="http://schemas.microsoft.com/office/drawing/2014/main" id="{667007D2-633D-49E2-8038-561B88BA68F8}"/>
              </a:ext>
            </a:extLst>
          </p:cNvPr>
          <p:cNvSpPr/>
          <p:nvPr/>
        </p:nvSpPr>
        <p:spPr>
          <a:xfrm>
            <a:off x="8120099" y="533345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15</a:t>
            </a:r>
            <a:endParaRPr lang="zh-CN" altLang="en-US" sz="2800" b="1" dirty="0"/>
          </a:p>
        </p:txBody>
      </p:sp>
      <p:sp>
        <p:nvSpPr>
          <p:cNvPr id="33" name="文本框 32">
            <a:extLst>
              <a:ext uri="{FF2B5EF4-FFF2-40B4-BE49-F238E27FC236}">
                <a16:creationId xmlns:a16="http://schemas.microsoft.com/office/drawing/2014/main" id="{DF355F19-142E-4696-83B4-F31D2FE46854}"/>
              </a:ext>
            </a:extLst>
          </p:cNvPr>
          <p:cNvSpPr txBox="1"/>
          <p:nvPr/>
        </p:nvSpPr>
        <p:spPr>
          <a:xfrm>
            <a:off x="9238979" y="5540773"/>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后续文档</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26835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441745" y="1469322"/>
            <a:ext cx="2738250"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成本管理计划</a:t>
            </a:r>
            <a:r>
              <a:rPr lang="en-US" altLang="zh-CN" sz="3200" b="1" dirty="0">
                <a:latin typeface="等线 Light" panose="02010600030101010101" pitchFamily="2" charset="-122"/>
                <a:ea typeface="等线 Light" panose="02010600030101010101" pitchFamily="2" charset="-122"/>
              </a:rPr>
              <a:t>:</a:t>
            </a:r>
            <a:endParaRPr lang="zh-CN" altLang="en-US" sz="3200" b="1" dirty="0">
              <a:latin typeface="等线 Light" panose="02010600030101010101" pitchFamily="2" charset="-122"/>
              <a:ea typeface="等线 Light" panose="02010600030101010101" pitchFamily="2" charset="-122"/>
            </a:endParaRPr>
          </a:p>
        </p:txBody>
      </p:sp>
      <p:sp>
        <p:nvSpPr>
          <p:cNvPr id="7" name="Rectangle 1">
            <a:extLst>
              <a:ext uri="{FF2B5EF4-FFF2-40B4-BE49-F238E27FC236}">
                <a16:creationId xmlns:a16="http://schemas.microsoft.com/office/drawing/2014/main" id="{6B16D174-A438-49DD-8F87-CED97943B50E}"/>
              </a:ext>
            </a:extLst>
          </p:cNvPr>
          <p:cNvSpPr>
            <a:spLocks noChangeArrowheads="1"/>
          </p:cNvSpPr>
          <p:nvPr/>
        </p:nvSpPr>
        <p:spPr bwMode="auto">
          <a:xfrm>
            <a:off x="3704030" y="1151511"/>
            <a:ext cx="15456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en-US" sz="2400" b="1" i="0" u="none" strike="noStrike" cap="none" normalizeH="0" baseline="0" dirty="0" bmk="">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硬件支出</a:t>
            </a:r>
            <a:endParaRPr kumimoji="0" lang="zh-CN" altLang="en-US" sz="2400" b="0" i="0" u="none" strike="noStrike" cap="none" normalizeH="0" baseline="0" dirty="0" bmk="">
              <a:ln>
                <a:noFill/>
              </a:ln>
              <a:solidFill>
                <a:schemeClr val="tx1"/>
              </a:solidFill>
              <a:effectLst/>
            </a:endParaRPr>
          </a:p>
        </p:txBody>
      </p:sp>
      <p:graphicFrame>
        <p:nvGraphicFramePr>
          <p:cNvPr id="8" name="表格 7">
            <a:extLst>
              <a:ext uri="{FF2B5EF4-FFF2-40B4-BE49-F238E27FC236}">
                <a16:creationId xmlns:a16="http://schemas.microsoft.com/office/drawing/2014/main" id="{F9669C7D-F48E-4DB5-B351-11896B54BB40}"/>
              </a:ext>
            </a:extLst>
          </p:cNvPr>
          <p:cNvGraphicFramePr>
            <a:graphicFrameLocks noGrp="1"/>
          </p:cNvGraphicFramePr>
          <p:nvPr>
            <p:extLst>
              <p:ext uri="{D42A27DB-BD31-4B8C-83A1-F6EECF244321}">
                <p14:modId xmlns:p14="http://schemas.microsoft.com/office/powerpoint/2010/main" val="1858989558"/>
              </p:ext>
            </p:extLst>
          </p:nvPr>
        </p:nvGraphicFramePr>
        <p:xfrm>
          <a:off x="3704030" y="1648145"/>
          <a:ext cx="6765544" cy="1227980"/>
        </p:xfrm>
        <a:graphic>
          <a:graphicData uri="http://schemas.openxmlformats.org/drawingml/2006/table">
            <a:tbl>
              <a:tblPr firstRow="1" firstCol="1" bandRow="1">
                <a:tableStyleId>{5C22544A-7EE6-4342-B048-85BDC9FD1C3A}</a:tableStyleId>
              </a:tblPr>
              <a:tblGrid>
                <a:gridCol w="1690989">
                  <a:extLst>
                    <a:ext uri="{9D8B030D-6E8A-4147-A177-3AD203B41FA5}">
                      <a16:colId xmlns:a16="http://schemas.microsoft.com/office/drawing/2014/main" val="2299149249"/>
                    </a:ext>
                  </a:extLst>
                </a:gridCol>
                <a:gridCol w="1690989">
                  <a:extLst>
                    <a:ext uri="{9D8B030D-6E8A-4147-A177-3AD203B41FA5}">
                      <a16:colId xmlns:a16="http://schemas.microsoft.com/office/drawing/2014/main" val="1989650784"/>
                    </a:ext>
                  </a:extLst>
                </a:gridCol>
                <a:gridCol w="1691783">
                  <a:extLst>
                    <a:ext uri="{9D8B030D-6E8A-4147-A177-3AD203B41FA5}">
                      <a16:colId xmlns:a16="http://schemas.microsoft.com/office/drawing/2014/main" val="3536181516"/>
                    </a:ext>
                  </a:extLst>
                </a:gridCol>
                <a:gridCol w="1691783">
                  <a:extLst>
                    <a:ext uri="{9D8B030D-6E8A-4147-A177-3AD203B41FA5}">
                      <a16:colId xmlns:a16="http://schemas.microsoft.com/office/drawing/2014/main" val="2430786345"/>
                    </a:ext>
                  </a:extLst>
                </a:gridCol>
              </a:tblGrid>
              <a:tr h="694085">
                <a:tc>
                  <a:txBody>
                    <a:bodyPr/>
                    <a:lstStyle/>
                    <a:p>
                      <a:pPr algn="just">
                        <a:spcAft>
                          <a:spcPts val="0"/>
                        </a:spcAft>
                      </a:pPr>
                      <a:r>
                        <a:rPr lang="zh-CN" sz="1050" kern="100" dirty="0">
                          <a:effectLst/>
                        </a:rPr>
                        <a:t>名称</a:t>
                      </a:r>
                      <a:endParaRPr lang="zh-CN" sz="105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dirty="0">
                          <a:effectLst/>
                        </a:rPr>
                        <a:t>数量</a:t>
                      </a:r>
                      <a:endParaRPr lang="zh-CN" sz="105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dirty="0">
                          <a:effectLst/>
                        </a:rPr>
                        <a:t>估价</a:t>
                      </a:r>
                      <a:endParaRPr lang="zh-CN" sz="105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总计</a:t>
                      </a:r>
                      <a:endPar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60452623"/>
                  </a:ext>
                </a:extLst>
              </a:tr>
              <a:tr h="533895">
                <a:tc>
                  <a:txBody>
                    <a:bodyPr/>
                    <a:lstStyle/>
                    <a:p>
                      <a:pPr algn="just">
                        <a:spcAft>
                          <a:spcPts val="0"/>
                        </a:spcAft>
                      </a:pPr>
                      <a:r>
                        <a:rPr lang="en-US" sz="1050" kern="100">
                          <a:effectLst/>
                        </a:rPr>
                        <a:t>PC</a:t>
                      </a:r>
                      <a:endPar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dirty="0">
                          <a:effectLst/>
                        </a:rPr>
                        <a:t>5</a:t>
                      </a:r>
                      <a:endParaRPr lang="zh-CN" sz="105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5000RMB </a:t>
                      </a:r>
                      <a:endPar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dirty="0">
                          <a:effectLst/>
                        </a:rPr>
                        <a:t>25000RMB</a:t>
                      </a:r>
                      <a:endParaRPr lang="zh-CN" sz="105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13627224"/>
                  </a:ext>
                </a:extLst>
              </a:tr>
            </a:tbl>
          </a:graphicData>
        </a:graphic>
      </p:graphicFrame>
      <p:sp>
        <p:nvSpPr>
          <p:cNvPr id="4" name="矩形 3">
            <a:extLst>
              <a:ext uri="{FF2B5EF4-FFF2-40B4-BE49-F238E27FC236}">
                <a16:creationId xmlns:a16="http://schemas.microsoft.com/office/drawing/2014/main" id="{55A56251-B87B-49B5-8D87-EFE214241BE6}"/>
              </a:ext>
            </a:extLst>
          </p:cNvPr>
          <p:cNvSpPr/>
          <p:nvPr/>
        </p:nvSpPr>
        <p:spPr>
          <a:xfrm>
            <a:off x="3704030" y="3351910"/>
            <a:ext cx="1545616" cy="461665"/>
          </a:xfrm>
          <a:prstGeom prst="rect">
            <a:avLst/>
          </a:prstGeom>
        </p:spPr>
        <p:txBody>
          <a:bodyPr wrap="none">
            <a:spAutoFit/>
          </a:bodyPr>
          <a:lstStyle/>
          <a:p>
            <a:pPr eaLnBrk="0" fontAlgn="base" hangingPunct="0">
              <a:spcBef>
                <a:spcPct val="0"/>
              </a:spcBef>
              <a:spcAft>
                <a:spcPct val="0"/>
              </a:spcAft>
              <a:buFontTx/>
              <a:buChar char="•"/>
            </a:pPr>
            <a:r>
              <a:rPr lang="zh-CN" altLang="en-US" sz="2400" b="1" dirty="0" bmk="">
                <a:solidFill>
                  <a:srgbClr val="000000"/>
                </a:solidFill>
                <a:latin typeface="等线" panose="02010600030101010101" pitchFamily="2" charset="-122"/>
                <a:ea typeface="宋体" panose="02010600030101010101" pitchFamily="2" charset="-122"/>
                <a:cs typeface="Times New Roman" panose="02020603050405020304" pitchFamily="18" charset="0"/>
              </a:rPr>
              <a:t>人力支出</a:t>
            </a:r>
          </a:p>
        </p:txBody>
      </p:sp>
      <p:graphicFrame>
        <p:nvGraphicFramePr>
          <p:cNvPr id="9" name="表格 8">
            <a:extLst>
              <a:ext uri="{FF2B5EF4-FFF2-40B4-BE49-F238E27FC236}">
                <a16:creationId xmlns:a16="http://schemas.microsoft.com/office/drawing/2014/main" id="{D476AD4E-4022-4A80-856B-6069883CDC12}"/>
              </a:ext>
            </a:extLst>
          </p:cNvPr>
          <p:cNvGraphicFramePr>
            <a:graphicFrameLocks noGrp="1"/>
          </p:cNvGraphicFramePr>
          <p:nvPr>
            <p:extLst>
              <p:ext uri="{D42A27DB-BD31-4B8C-83A1-F6EECF244321}">
                <p14:modId xmlns:p14="http://schemas.microsoft.com/office/powerpoint/2010/main" val="4053457962"/>
              </p:ext>
            </p:extLst>
          </p:nvPr>
        </p:nvGraphicFramePr>
        <p:xfrm>
          <a:off x="3704030" y="3981876"/>
          <a:ext cx="6740436" cy="817733"/>
        </p:xfrm>
        <a:graphic>
          <a:graphicData uri="http://schemas.openxmlformats.org/drawingml/2006/table">
            <a:tbl>
              <a:tblPr firstRow="1" firstCol="1" bandRow="1">
                <a:tableStyleId>{5C22544A-7EE6-4342-B048-85BDC9FD1C3A}</a:tableStyleId>
              </a:tblPr>
              <a:tblGrid>
                <a:gridCol w="2246284">
                  <a:extLst>
                    <a:ext uri="{9D8B030D-6E8A-4147-A177-3AD203B41FA5}">
                      <a16:colId xmlns:a16="http://schemas.microsoft.com/office/drawing/2014/main" val="3768055070"/>
                    </a:ext>
                  </a:extLst>
                </a:gridCol>
                <a:gridCol w="2247076">
                  <a:extLst>
                    <a:ext uri="{9D8B030D-6E8A-4147-A177-3AD203B41FA5}">
                      <a16:colId xmlns:a16="http://schemas.microsoft.com/office/drawing/2014/main" val="669540745"/>
                    </a:ext>
                  </a:extLst>
                </a:gridCol>
                <a:gridCol w="2247076">
                  <a:extLst>
                    <a:ext uri="{9D8B030D-6E8A-4147-A177-3AD203B41FA5}">
                      <a16:colId xmlns:a16="http://schemas.microsoft.com/office/drawing/2014/main" val="4035100627"/>
                    </a:ext>
                  </a:extLst>
                </a:gridCol>
              </a:tblGrid>
              <a:tr h="463816">
                <a:tc>
                  <a:txBody>
                    <a:bodyPr/>
                    <a:lstStyle/>
                    <a:p>
                      <a:pPr algn="just">
                        <a:spcAft>
                          <a:spcPts val="0"/>
                        </a:spcAft>
                      </a:pPr>
                      <a:r>
                        <a:rPr lang="zh-CN" sz="1100" kern="100" dirty="0">
                          <a:effectLst/>
                        </a:rPr>
                        <a:t>工时数</a:t>
                      </a:r>
                      <a:endParaRPr lang="zh-CN" sz="11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71325" marR="71325" marT="0" marB="0"/>
                </a:tc>
                <a:tc>
                  <a:txBody>
                    <a:bodyPr/>
                    <a:lstStyle/>
                    <a:p>
                      <a:pPr algn="just">
                        <a:spcAft>
                          <a:spcPts val="0"/>
                        </a:spcAft>
                      </a:pPr>
                      <a:r>
                        <a:rPr lang="zh-CN" sz="1100" kern="100" dirty="0">
                          <a:effectLst/>
                        </a:rPr>
                        <a:t>杭州市</a:t>
                      </a:r>
                      <a:r>
                        <a:rPr lang="en-US" sz="1100" kern="100" dirty="0">
                          <a:effectLst/>
                        </a:rPr>
                        <a:t>IT</a:t>
                      </a:r>
                      <a:r>
                        <a:rPr lang="zh-CN" sz="1100" kern="100" dirty="0">
                          <a:effectLst/>
                        </a:rPr>
                        <a:t>行业人均工资</a:t>
                      </a:r>
                      <a:endParaRPr lang="zh-CN" sz="11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71325" marR="71325" marT="0" marB="0"/>
                </a:tc>
                <a:tc>
                  <a:txBody>
                    <a:bodyPr/>
                    <a:lstStyle/>
                    <a:p>
                      <a:pPr algn="just">
                        <a:spcAft>
                          <a:spcPts val="0"/>
                        </a:spcAft>
                      </a:pPr>
                      <a:r>
                        <a:rPr lang="zh-CN" sz="1100" kern="100">
                          <a:effectLst/>
                        </a:rPr>
                        <a:t>总计</a:t>
                      </a:r>
                      <a:endParaRPr lang="zh-CN" sz="11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71325" marR="71325" marT="0" marB="0"/>
                </a:tc>
                <a:extLst>
                  <a:ext uri="{0D108BD9-81ED-4DB2-BD59-A6C34878D82A}">
                    <a16:rowId xmlns:a16="http://schemas.microsoft.com/office/drawing/2014/main" val="216377463"/>
                  </a:ext>
                </a:extLst>
              </a:tr>
              <a:tr h="353917">
                <a:tc>
                  <a:txBody>
                    <a:bodyPr/>
                    <a:lstStyle/>
                    <a:p>
                      <a:pPr algn="just">
                        <a:spcAft>
                          <a:spcPts val="0"/>
                        </a:spcAft>
                      </a:pPr>
                      <a:r>
                        <a:rPr lang="en-US" sz="1100" kern="100" dirty="0">
                          <a:effectLst/>
                        </a:rPr>
                        <a:t>700.42h</a:t>
                      </a:r>
                      <a:r>
                        <a:rPr lang="zh-CN" sz="1100" kern="100" dirty="0">
                          <a:effectLst/>
                        </a:rPr>
                        <a:t>（</a:t>
                      </a:r>
                      <a:r>
                        <a:rPr lang="en-US" sz="1100" kern="100" dirty="0">
                          <a:effectLst/>
                        </a:rPr>
                        <a:t>5</a:t>
                      </a:r>
                      <a:r>
                        <a:rPr lang="zh-CN" sz="1100" kern="100" dirty="0">
                          <a:effectLst/>
                        </a:rPr>
                        <a:t>人）</a:t>
                      </a:r>
                      <a:endParaRPr lang="zh-CN" sz="11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71325" marR="71325" marT="0" marB="0"/>
                </a:tc>
                <a:tc>
                  <a:txBody>
                    <a:bodyPr/>
                    <a:lstStyle/>
                    <a:p>
                      <a:pPr algn="just">
                        <a:spcAft>
                          <a:spcPts val="0"/>
                        </a:spcAft>
                      </a:pPr>
                      <a:r>
                        <a:rPr lang="en-US" sz="1100" kern="100">
                          <a:effectLst/>
                        </a:rPr>
                        <a:t>69.3RMB</a:t>
                      </a:r>
                      <a:r>
                        <a:rPr lang="zh-CN" sz="1100" kern="100">
                          <a:effectLst/>
                        </a:rPr>
                        <a:t>每人每小时【</a:t>
                      </a:r>
                      <a:r>
                        <a:rPr lang="en-US" sz="1100" kern="100">
                          <a:effectLst/>
                        </a:rPr>
                        <a:t>4</a:t>
                      </a:r>
                      <a:r>
                        <a:rPr lang="zh-CN" sz="1100" kern="100">
                          <a:effectLst/>
                        </a:rPr>
                        <a:t>】</a:t>
                      </a:r>
                      <a:endParaRPr lang="zh-CN" sz="11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71325" marR="71325" marT="0" marB="0"/>
                </a:tc>
                <a:tc>
                  <a:txBody>
                    <a:bodyPr/>
                    <a:lstStyle/>
                    <a:p>
                      <a:pPr algn="just">
                        <a:spcAft>
                          <a:spcPts val="0"/>
                        </a:spcAft>
                      </a:pPr>
                      <a:r>
                        <a:rPr lang="en-US" sz="1100" kern="100" dirty="0">
                          <a:effectLst/>
                        </a:rPr>
                        <a:t>48539.106RMB</a:t>
                      </a:r>
                      <a:endParaRPr lang="zh-CN" sz="11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71325" marR="71325" marT="0" marB="0"/>
                </a:tc>
                <a:extLst>
                  <a:ext uri="{0D108BD9-81ED-4DB2-BD59-A6C34878D82A}">
                    <a16:rowId xmlns:a16="http://schemas.microsoft.com/office/drawing/2014/main" val="1764883354"/>
                  </a:ext>
                </a:extLst>
              </a:tr>
            </a:tbl>
          </a:graphicData>
        </a:graphic>
      </p:graphicFrame>
      <p:sp>
        <p:nvSpPr>
          <p:cNvPr id="10" name="矩形 9">
            <a:extLst>
              <a:ext uri="{FF2B5EF4-FFF2-40B4-BE49-F238E27FC236}">
                <a16:creationId xmlns:a16="http://schemas.microsoft.com/office/drawing/2014/main" id="{561DDC55-1278-4A3F-B3B3-0B33A3D477CA}"/>
              </a:ext>
            </a:extLst>
          </p:cNvPr>
          <p:cNvSpPr/>
          <p:nvPr/>
        </p:nvSpPr>
        <p:spPr>
          <a:xfrm>
            <a:off x="3227293" y="5105141"/>
            <a:ext cx="6096000" cy="800219"/>
          </a:xfrm>
          <a:prstGeom prst="rect">
            <a:avLst/>
          </a:prstGeom>
        </p:spPr>
        <p:txBody>
          <a:bodyPr>
            <a:spAutoFit/>
          </a:bodyPr>
          <a:lstStyle/>
          <a:p>
            <a:pPr lvl="1" eaLnBrk="0" fontAlgn="base" hangingPunct="0">
              <a:spcBef>
                <a:spcPct val="0"/>
              </a:spcBef>
              <a:spcAft>
                <a:spcPct val="0"/>
              </a:spcAft>
              <a:buClr>
                <a:srgbClr val="000000"/>
              </a:buClr>
            </a:pPr>
            <a:r>
              <a:rPr lang="zh-CN" altLang="en-US" sz="2400" b="1" dirty="0" bmk="">
                <a:solidFill>
                  <a:srgbClr val="000000"/>
                </a:solidFill>
                <a:latin typeface="等线" panose="02010600030101010101" pitchFamily="2" charset="-122"/>
                <a:ea typeface="宋体" panose="02010600030101010101" pitchFamily="2" charset="-122"/>
                <a:cs typeface="Times New Roman" panose="02020603050405020304" pitchFamily="18" charset="0"/>
              </a:rPr>
              <a:t>总计</a:t>
            </a:r>
            <a:endParaRPr lang="zh-CN" altLang="en-US" sz="2400" dirty="0"/>
          </a:p>
          <a:p>
            <a:pPr lvl="0" eaLnBrk="0" fontAlgn="base" hangingPunct="0">
              <a:spcBef>
                <a:spcPct val="0"/>
              </a:spcBef>
              <a:spcAft>
                <a:spcPct val="0"/>
              </a:spcAft>
            </a:pPr>
            <a:r>
              <a:rPr lang="en-US" altLang="zh-CN" sz="2200" b="1" dirty="0">
                <a:latin typeface="Calibri" panose="020F0502020204030204" pitchFamily="34" charset="0"/>
                <a:ea typeface="宋体" panose="02010600030101010101" pitchFamily="2" charset="-122"/>
                <a:cs typeface="Calibri" panose="020F0502020204030204" pitchFamily="34" charset="0"/>
              </a:rPr>
              <a:t>	127218.106RMB</a:t>
            </a:r>
            <a:endParaRPr lang="en-US" altLang="zh-CN" dirty="0">
              <a:latin typeface="Arial" panose="020B0604020202020204" pitchFamily="34" charset="0"/>
            </a:endParaRPr>
          </a:p>
        </p:txBody>
      </p:sp>
    </p:spTree>
    <p:extLst>
      <p:ext uri="{BB962C8B-B14F-4D97-AF65-F5344CB8AC3E}">
        <p14:creationId xmlns:p14="http://schemas.microsoft.com/office/powerpoint/2010/main" val="459758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风险管理计划：</a:t>
            </a:r>
          </a:p>
        </p:txBody>
      </p:sp>
      <p:sp>
        <p:nvSpPr>
          <p:cNvPr id="11" name="Rectangle 1">
            <a:extLst>
              <a:ext uri="{FF2B5EF4-FFF2-40B4-BE49-F238E27FC236}">
                <a16:creationId xmlns:a16="http://schemas.microsoft.com/office/drawing/2014/main" id="{B55CAC5A-190B-4EEE-B641-D47DEDCCD45E}"/>
              </a:ext>
            </a:extLst>
          </p:cNvPr>
          <p:cNvSpPr>
            <a:spLocks noChangeArrowheads="1"/>
          </p:cNvSpPr>
          <p:nvPr/>
        </p:nvSpPr>
        <p:spPr bwMode="auto">
          <a:xfrm>
            <a:off x="3424918" y="1152198"/>
            <a:ext cx="278313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400" b="1" i="0" u="none" strike="noStrike" cap="none" normalizeH="0" baseline="0" dirty="0">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项目风险类别定义</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graphicFrame>
        <p:nvGraphicFramePr>
          <p:cNvPr id="12" name="表格 11">
            <a:extLst>
              <a:ext uri="{FF2B5EF4-FFF2-40B4-BE49-F238E27FC236}">
                <a16:creationId xmlns:a16="http://schemas.microsoft.com/office/drawing/2014/main" id="{2D7F2798-F546-4C95-A1AC-76649D825E8B}"/>
              </a:ext>
            </a:extLst>
          </p:cNvPr>
          <p:cNvGraphicFramePr>
            <a:graphicFrameLocks noGrp="1"/>
          </p:cNvGraphicFramePr>
          <p:nvPr>
            <p:extLst>
              <p:ext uri="{D42A27DB-BD31-4B8C-83A1-F6EECF244321}">
                <p14:modId xmlns:p14="http://schemas.microsoft.com/office/powerpoint/2010/main" val="185479369"/>
              </p:ext>
            </p:extLst>
          </p:nvPr>
        </p:nvGraphicFramePr>
        <p:xfrm>
          <a:off x="3424918" y="1747441"/>
          <a:ext cx="6416842" cy="3958361"/>
        </p:xfrm>
        <a:graphic>
          <a:graphicData uri="http://schemas.openxmlformats.org/drawingml/2006/table">
            <a:tbl>
              <a:tblPr firstRow="1" firstCol="1" bandRow="1">
                <a:tableStyleId>{5C22544A-7EE6-4342-B048-85BDC9FD1C3A}</a:tableStyleId>
              </a:tblPr>
              <a:tblGrid>
                <a:gridCol w="1315406">
                  <a:extLst>
                    <a:ext uri="{9D8B030D-6E8A-4147-A177-3AD203B41FA5}">
                      <a16:colId xmlns:a16="http://schemas.microsoft.com/office/drawing/2014/main" val="1862428963"/>
                    </a:ext>
                  </a:extLst>
                </a:gridCol>
                <a:gridCol w="5101436">
                  <a:extLst>
                    <a:ext uri="{9D8B030D-6E8A-4147-A177-3AD203B41FA5}">
                      <a16:colId xmlns:a16="http://schemas.microsoft.com/office/drawing/2014/main" val="3980607742"/>
                    </a:ext>
                  </a:extLst>
                </a:gridCol>
              </a:tblGrid>
              <a:tr h="329863">
                <a:tc>
                  <a:txBody>
                    <a:bodyPr/>
                    <a:lstStyle/>
                    <a:p>
                      <a:pPr algn="just">
                        <a:spcAft>
                          <a:spcPts val="0"/>
                        </a:spcAft>
                      </a:pPr>
                      <a:r>
                        <a:rPr lang="zh-CN" sz="1400" kern="100">
                          <a:effectLst/>
                        </a:rPr>
                        <a:t>风险类别</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描述</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78379371"/>
                  </a:ext>
                </a:extLst>
              </a:tr>
              <a:tr h="659727">
                <a:tc>
                  <a:txBody>
                    <a:bodyPr/>
                    <a:lstStyle/>
                    <a:p>
                      <a:pPr algn="just">
                        <a:spcAft>
                          <a:spcPts val="0"/>
                        </a:spcAft>
                      </a:pPr>
                      <a:r>
                        <a:rPr lang="zh-CN" sz="1400" kern="100">
                          <a:effectLst/>
                        </a:rPr>
                        <a:t>技术风险</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dirty="0">
                          <a:effectLst/>
                        </a:rPr>
                        <a:t>指开发人员在设计、实现、接口、验证，维护等方面会遇到技术性问题等。</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00706894"/>
                  </a:ext>
                </a:extLst>
              </a:tr>
              <a:tr h="329863">
                <a:tc>
                  <a:txBody>
                    <a:bodyPr/>
                    <a:lstStyle/>
                    <a:p>
                      <a:pPr algn="just">
                        <a:spcAft>
                          <a:spcPts val="0"/>
                        </a:spcAft>
                      </a:pPr>
                      <a:r>
                        <a:rPr lang="zh-CN" sz="1400" kern="100">
                          <a:effectLst/>
                        </a:rPr>
                        <a:t>需求风险</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指用户临时增加、改变需求或对需求不满意等。</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95858113"/>
                  </a:ext>
                </a:extLst>
              </a:tr>
              <a:tr h="659727">
                <a:tc>
                  <a:txBody>
                    <a:bodyPr/>
                    <a:lstStyle/>
                    <a:p>
                      <a:pPr algn="just">
                        <a:spcAft>
                          <a:spcPts val="0"/>
                        </a:spcAft>
                      </a:pPr>
                      <a:r>
                        <a:rPr lang="zh-CN" sz="1400" kern="100">
                          <a:effectLst/>
                        </a:rPr>
                        <a:t>人员风险</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指开发人员的临时无法参与开发等，以及开发人员配置改变等。</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18090057"/>
                  </a:ext>
                </a:extLst>
              </a:tr>
              <a:tr h="659727">
                <a:tc>
                  <a:txBody>
                    <a:bodyPr/>
                    <a:lstStyle/>
                    <a:p>
                      <a:pPr algn="just">
                        <a:spcAft>
                          <a:spcPts val="0"/>
                        </a:spcAft>
                      </a:pPr>
                      <a:r>
                        <a:rPr lang="zh-CN" sz="1400" kern="100" dirty="0">
                          <a:effectLst/>
                        </a:rPr>
                        <a:t>工具风险</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指开发过程中的工具无法达到开发的要求，以及变更开发工具等。</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82358335"/>
                  </a:ext>
                </a:extLst>
              </a:tr>
              <a:tr h="659727">
                <a:tc>
                  <a:txBody>
                    <a:bodyPr/>
                    <a:lstStyle/>
                    <a:p>
                      <a:pPr algn="just">
                        <a:spcAft>
                          <a:spcPts val="0"/>
                        </a:spcAft>
                      </a:pPr>
                      <a:r>
                        <a:rPr lang="zh-CN" sz="1400" kern="100">
                          <a:effectLst/>
                        </a:rPr>
                        <a:t>任务风险</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指开发人员对任务的不明确，以及开发人员没有及时完成自己的任务，团队合作配合问题等。</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51528175"/>
                  </a:ext>
                </a:extLst>
              </a:tr>
              <a:tr h="659727">
                <a:tc>
                  <a:txBody>
                    <a:bodyPr/>
                    <a:lstStyle/>
                    <a:p>
                      <a:pPr algn="just">
                        <a:spcAft>
                          <a:spcPts val="0"/>
                        </a:spcAft>
                      </a:pPr>
                      <a:r>
                        <a:rPr lang="zh-CN" sz="1400" kern="100">
                          <a:effectLst/>
                        </a:rPr>
                        <a:t>沟通风险</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dirty="0">
                          <a:effectLst/>
                        </a:rPr>
                        <a:t>指客户与需求分析师，开发组内人员，项目经理与开发人员等在沟通上产生问题等。</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47774584"/>
                  </a:ext>
                </a:extLst>
              </a:tr>
            </a:tbl>
          </a:graphicData>
        </a:graphic>
      </p:graphicFrame>
    </p:spTree>
    <p:extLst>
      <p:ext uri="{BB962C8B-B14F-4D97-AF65-F5344CB8AC3E}">
        <p14:creationId xmlns:p14="http://schemas.microsoft.com/office/powerpoint/2010/main" val="2685443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风险管理计划：</a:t>
            </a:r>
          </a:p>
        </p:txBody>
      </p:sp>
      <p:sp>
        <p:nvSpPr>
          <p:cNvPr id="6" name="Rectangle 1">
            <a:extLst>
              <a:ext uri="{FF2B5EF4-FFF2-40B4-BE49-F238E27FC236}">
                <a16:creationId xmlns:a16="http://schemas.microsoft.com/office/drawing/2014/main" id="{D31895F3-2684-4182-A73E-7EE6FDF40DBA}"/>
              </a:ext>
            </a:extLst>
          </p:cNvPr>
          <p:cNvSpPr>
            <a:spLocks noChangeArrowheads="1"/>
          </p:cNvSpPr>
          <p:nvPr/>
        </p:nvSpPr>
        <p:spPr bwMode="auto">
          <a:xfrm>
            <a:off x="3339494" y="1469322"/>
            <a:ext cx="5057795"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400" b="1" i="0" u="none" strike="noStrike" cap="none" normalizeH="0" baseline="0" dirty="0">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项目风险概率和影响定义</a:t>
            </a:r>
            <a:endParaRPr kumimoji="0" lang="zh-CN" altLang="zh-CN"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风</a:t>
            </a:r>
            <a:r>
              <a:rPr kumimoji="0" lang="zh-CN" altLang="zh-CN" sz="2000" b="0" i="0" u="none" strike="noStrike" cap="none" normalizeH="0" baseline="0" dirty="0" bmk="">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险可能性的定性描述及其相应的范围值：</a:t>
            </a:r>
            <a:endParaRPr kumimoji="0" lang="zh-CN" altLang="zh-CN" sz="2000" b="0" i="0" u="none" strike="noStrike" cap="none" normalizeH="0" baseline="0" dirty="0" bmk="">
              <a:ln>
                <a:noFill/>
              </a:ln>
              <a:solidFill>
                <a:schemeClr val="tx1"/>
              </a:solidFill>
              <a:effectLst/>
            </a:endParaRPr>
          </a:p>
        </p:txBody>
      </p:sp>
      <p:graphicFrame>
        <p:nvGraphicFramePr>
          <p:cNvPr id="7" name="表格 6">
            <a:extLst>
              <a:ext uri="{FF2B5EF4-FFF2-40B4-BE49-F238E27FC236}">
                <a16:creationId xmlns:a16="http://schemas.microsoft.com/office/drawing/2014/main" id="{96B8FDAE-3093-4A11-ACD1-6BBD462A73F8}"/>
              </a:ext>
            </a:extLst>
          </p:cNvPr>
          <p:cNvGraphicFramePr>
            <a:graphicFrameLocks noGrp="1"/>
          </p:cNvGraphicFramePr>
          <p:nvPr>
            <p:extLst>
              <p:ext uri="{D42A27DB-BD31-4B8C-83A1-F6EECF244321}">
                <p14:modId xmlns:p14="http://schemas.microsoft.com/office/powerpoint/2010/main" val="4268098060"/>
              </p:ext>
            </p:extLst>
          </p:nvPr>
        </p:nvGraphicFramePr>
        <p:xfrm>
          <a:off x="3339494" y="2264005"/>
          <a:ext cx="6128084" cy="1219886"/>
        </p:xfrm>
        <a:graphic>
          <a:graphicData uri="http://schemas.openxmlformats.org/drawingml/2006/table">
            <a:tbl>
              <a:tblPr firstRow="1" firstCol="1" bandRow="1">
                <a:tableStyleId>{5C22544A-7EE6-4342-B048-85BDC9FD1C3A}</a:tableStyleId>
              </a:tblPr>
              <a:tblGrid>
                <a:gridCol w="1531662">
                  <a:extLst>
                    <a:ext uri="{9D8B030D-6E8A-4147-A177-3AD203B41FA5}">
                      <a16:colId xmlns:a16="http://schemas.microsoft.com/office/drawing/2014/main" val="2726368884"/>
                    </a:ext>
                  </a:extLst>
                </a:gridCol>
                <a:gridCol w="1531662">
                  <a:extLst>
                    <a:ext uri="{9D8B030D-6E8A-4147-A177-3AD203B41FA5}">
                      <a16:colId xmlns:a16="http://schemas.microsoft.com/office/drawing/2014/main" val="1389534877"/>
                    </a:ext>
                  </a:extLst>
                </a:gridCol>
                <a:gridCol w="1532380">
                  <a:extLst>
                    <a:ext uri="{9D8B030D-6E8A-4147-A177-3AD203B41FA5}">
                      <a16:colId xmlns:a16="http://schemas.microsoft.com/office/drawing/2014/main" val="2650421968"/>
                    </a:ext>
                  </a:extLst>
                </a:gridCol>
                <a:gridCol w="1532380">
                  <a:extLst>
                    <a:ext uri="{9D8B030D-6E8A-4147-A177-3AD203B41FA5}">
                      <a16:colId xmlns:a16="http://schemas.microsoft.com/office/drawing/2014/main" val="734960292"/>
                    </a:ext>
                  </a:extLst>
                </a:gridCol>
              </a:tblGrid>
              <a:tr h="406629">
                <a:tc>
                  <a:txBody>
                    <a:bodyPr/>
                    <a:lstStyle/>
                    <a:p>
                      <a:pPr algn="l">
                        <a:spcAft>
                          <a:spcPts val="0"/>
                        </a:spcAft>
                      </a:pPr>
                      <a:r>
                        <a:rPr lang="zh-CN" sz="1400" kern="100" dirty="0">
                          <a:effectLst/>
                        </a:rPr>
                        <a:t>可能性等级</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1400" kern="100" dirty="0">
                          <a:effectLst/>
                        </a:rPr>
                        <a:t>高</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1400" kern="100">
                          <a:effectLst/>
                        </a:rPr>
                        <a:t>中</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1400" kern="100">
                          <a:effectLst/>
                        </a:rPr>
                        <a:t>低</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87462174"/>
                  </a:ext>
                </a:extLst>
              </a:tr>
              <a:tr h="813257">
                <a:tc>
                  <a:txBody>
                    <a:bodyPr/>
                    <a:lstStyle/>
                    <a:p>
                      <a:pPr algn="l">
                        <a:spcAft>
                          <a:spcPts val="0"/>
                        </a:spcAft>
                      </a:pPr>
                      <a:r>
                        <a:rPr lang="zh-CN" sz="1400" kern="100">
                          <a:effectLst/>
                        </a:rPr>
                        <a:t>范围</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1400" kern="100">
                          <a:effectLst/>
                        </a:rPr>
                        <a:t>概率超过</a:t>
                      </a:r>
                      <a:r>
                        <a:rPr lang="en-US" sz="1400" kern="100">
                          <a:effectLst/>
                        </a:rPr>
                        <a:t>50%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1400" kern="100">
                          <a:effectLst/>
                        </a:rPr>
                        <a:t>概率</a:t>
                      </a:r>
                      <a:r>
                        <a:rPr lang="en-US" sz="1400" kern="100">
                          <a:effectLst/>
                        </a:rPr>
                        <a:t>10%</a:t>
                      </a:r>
                      <a:r>
                        <a:rPr lang="zh-CN" sz="1400" kern="100">
                          <a:effectLst/>
                        </a:rPr>
                        <a:t>到</a:t>
                      </a:r>
                      <a:r>
                        <a:rPr lang="en-US" sz="1400" kern="100">
                          <a:effectLst/>
                        </a:rPr>
                        <a:t>50%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1400" kern="100" dirty="0">
                          <a:effectLst/>
                        </a:rPr>
                        <a:t>概率低于</a:t>
                      </a:r>
                      <a:r>
                        <a:rPr lang="en-US" sz="1400" kern="100" dirty="0">
                          <a:effectLst/>
                        </a:rPr>
                        <a:t>10%</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46847198"/>
                  </a:ext>
                </a:extLst>
              </a:tr>
            </a:tbl>
          </a:graphicData>
        </a:graphic>
      </p:graphicFrame>
      <p:sp>
        <p:nvSpPr>
          <p:cNvPr id="8" name="矩形 7">
            <a:extLst>
              <a:ext uri="{FF2B5EF4-FFF2-40B4-BE49-F238E27FC236}">
                <a16:creationId xmlns:a16="http://schemas.microsoft.com/office/drawing/2014/main" id="{6F7C5954-22F2-4A06-B6FB-20B15680F496}"/>
              </a:ext>
            </a:extLst>
          </p:cNvPr>
          <p:cNvSpPr/>
          <p:nvPr/>
        </p:nvSpPr>
        <p:spPr>
          <a:xfrm>
            <a:off x="3339494" y="3537046"/>
            <a:ext cx="4870244" cy="400110"/>
          </a:xfrm>
          <a:prstGeom prst="rect">
            <a:avLst/>
          </a:prstGeom>
        </p:spPr>
        <p:txBody>
          <a:bodyPr wrap="none">
            <a:spAutoFit/>
          </a:bodyPr>
          <a:lstStyle/>
          <a:p>
            <a:r>
              <a:rPr lang="zh-CN" altLang="zh-CN" sz="2000" dirty="0" bmk="">
                <a:latin typeface="Calibri" panose="020F0502020204030204" pitchFamily="34" charset="0"/>
                <a:ea typeface="宋体" panose="02010600030101010101" pitchFamily="2" charset="-122"/>
                <a:cs typeface="Calibri" panose="020F0502020204030204" pitchFamily="34" charset="0"/>
              </a:rPr>
              <a:t>对成本影响的定性描述及其相应的范围值</a:t>
            </a:r>
            <a:r>
              <a:rPr lang="en-US" altLang="zh-CN" sz="2000" dirty="0" bmk="">
                <a:latin typeface="Calibri" panose="020F0502020204030204" pitchFamily="34" charset="0"/>
                <a:ea typeface="宋体" panose="02010600030101010101" pitchFamily="2" charset="-122"/>
                <a:cs typeface="Calibri" panose="020F0502020204030204" pitchFamily="34" charset="0"/>
              </a:rPr>
              <a:t>:</a:t>
            </a:r>
            <a:endParaRPr lang="zh-CN" altLang="en-US" sz="2000" dirty="0"/>
          </a:p>
        </p:txBody>
      </p:sp>
      <p:graphicFrame>
        <p:nvGraphicFramePr>
          <p:cNvPr id="9" name="表格 8">
            <a:extLst>
              <a:ext uri="{FF2B5EF4-FFF2-40B4-BE49-F238E27FC236}">
                <a16:creationId xmlns:a16="http://schemas.microsoft.com/office/drawing/2014/main" id="{97DC5B6A-3044-4363-B73C-88F8F7D70870}"/>
              </a:ext>
            </a:extLst>
          </p:cNvPr>
          <p:cNvGraphicFramePr>
            <a:graphicFrameLocks noGrp="1"/>
          </p:cNvGraphicFramePr>
          <p:nvPr>
            <p:extLst>
              <p:ext uri="{D42A27DB-BD31-4B8C-83A1-F6EECF244321}">
                <p14:modId xmlns:p14="http://schemas.microsoft.com/office/powerpoint/2010/main" val="202222775"/>
              </p:ext>
            </p:extLst>
          </p:nvPr>
        </p:nvGraphicFramePr>
        <p:xfrm>
          <a:off x="3339494" y="3937156"/>
          <a:ext cx="5410200" cy="1066800"/>
        </p:xfrm>
        <a:graphic>
          <a:graphicData uri="http://schemas.openxmlformats.org/drawingml/2006/table">
            <a:tbl>
              <a:tblPr firstRow="1" firstCol="1" bandRow="1">
                <a:tableStyleId>{5C22544A-7EE6-4342-B048-85BDC9FD1C3A}</a:tableStyleId>
              </a:tblPr>
              <a:tblGrid>
                <a:gridCol w="1352233">
                  <a:extLst>
                    <a:ext uri="{9D8B030D-6E8A-4147-A177-3AD203B41FA5}">
                      <a16:colId xmlns:a16="http://schemas.microsoft.com/office/drawing/2014/main" val="1761844850"/>
                    </a:ext>
                  </a:extLst>
                </a:gridCol>
                <a:gridCol w="1352233">
                  <a:extLst>
                    <a:ext uri="{9D8B030D-6E8A-4147-A177-3AD203B41FA5}">
                      <a16:colId xmlns:a16="http://schemas.microsoft.com/office/drawing/2014/main" val="1440126684"/>
                    </a:ext>
                  </a:extLst>
                </a:gridCol>
                <a:gridCol w="1352867">
                  <a:extLst>
                    <a:ext uri="{9D8B030D-6E8A-4147-A177-3AD203B41FA5}">
                      <a16:colId xmlns:a16="http://schemas.microsoft.com/office/drawing/2014/main" val="4009725660"/>
                    </a:ext>
                  </a:extLst>
                </a:gridCol>
                <a:gridCol w="1352867">
                  <a:extLst>
                    <a:ext uri="{9D8B030D-6E8A-4147-A177-3AD203B41FA5}">
                      <a16:colId xmlns:a16="http://schemas.microsoft.com/office/drawing/2014/main" val="3952583002"/>
                    </a:ext>
                  </a:extLst>
                </a:gridCol>
              </a:tblGrid>
              <a:tr h="0">
                <a:tc>
                  <a:txBody>
                    <a:bodyPr/>
                    <a:lstStyle/>
                    <a:p>
                      <a:pPr algn="l">
                        <a:spcAft>
                          <a:spcPts val="0"/>
                        </a:spcAft>
                      </a:pPr>
                      <a:r>
                        <a:rPr lang="zh-CN" sz="1400" kern="100">
                          <a:effectLst/>
                        </a:rPr>
                        <a:t>影响等级</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1400" kern="100">
                          <a:effectLst/>
                        </a:rPr>
                        <a:t>高</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1400" kern="100">
                          <a:effectLst/>
                        </a:rPr>
                        <a:t>中</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1400" kern="100">
                          <a:effectLst/>
                        </a:rPr>
                        <a:t>低</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60243872"/>
                  </a:ext>
                </a:extLst>
              </a:tr>
              <a:tr h="671830">
                <a:tc>
                  <a:txBody>
                    <a:bodyPr/>
                    <a:lstStyle/>
                    <a:p>
                      <a:pPr algn="l">
                        <a:spcAft>
                          <a:spcPts val="0"/>
                        </a:spcAft>
                      </a:pPr>
                      <a:r>
                        <a:rPr lang="zh-CN" sz="1400" kern="100" dirty="0">
                          <a:effectLst/>
                        </a:rPr>
                        <a:t>范围</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1400" kern="100">
                          <a:effectLst/>
                        </a:rPr>
                        <a:t>超出预算</a:t>
                      </a:r>
                      <a:r>
                        <a:rPr lang="en-US" sz="1400" kern="100">
                          <a:effectLst/>
                        </a:rPr>
                        <a:t>30%</a:t>
                      </a:r>
                      <a:endParaRPr lang="zh-CN" sz="1050" kern="100">
                        <a:effectLst/>
                      </a:endParaRPr>
                    </a:p>
                    <a:p>
                      <a:pPr algn="l">
                        <a:spcAft>
                          <a:spcPts val="0"/>
                        </a:spcAft>
                      </a:pPr>
                      <a:r>
                        <a:rPr lang="zh-CN" sz="1400" kern="100">
                          <a:effectLst/>
                        </a:rPr>
                        <a:t>延期</a:t>
                      </a:r>
                      <a:r>
                        <a:rPr lang="en-US" sz="1400" kern="100">
                          <a:effectLst/>
                        </a:rPr>
                        <a:t>2</a:t>
                      </a:r>
                      <a:r>
                        <a:rPr lang="zh-CN" sz="1400" kern="100">
                          <a:effectLst/>
                        </a:rPr>
                        <a:t>个月以上</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1400" kern="100">
                          <a:effectLst/>
                        </a:rPr>
                        <a:t>超出预算</a:t>
                      </a:r>
                      <a:r>
                        <a:rPr lang="en-US" sz="1400" kern="100">
                          <a:effectLst/>
                        </a:rPr>
                        <a:t>10%-30%</a:t>
                      </a:r>
                      <a:endParaRPr lang="zh-CN" sz="1050" kern="100">
                        <a:effectLst/>
                      </a:endParaRPr>
                    </a:p>
                    <a:p>
                      <a:pPr algn="l">
                        <a:spcAft>
                          <a:spcPts val="0"/>
                        </a:spcAft>
                      </a:pPr>
                      <a:r>
                        <a:rPr lang="zh-CN" sz="1400" kern="100">
                          <a:effectLst/>
                        </a:rPr>
                        <a:t>延期一个月到两个月</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1400" kern="100" dirty="0">
                          <a:effectLst/>
                        </a:rPr>
                        <a:t>超出预算</a:t>
                      </a:r>
                      <a:r>
                        <a:rPr lang="en-US" sz="1400" kern="100" dirty="0">
                          <a:effectLst/>
                        </a:rPr>
                        <a:t>10%</a:t>
                      </a:r>
                      <a:r>
                        <a:rPr lang="zh-CN" sz="1400" kern="100" dirty="0">
                          <a:effectLst/>
                        </a:rPr>
                        <a:t>以下</a:t>
                      </a:r>
                      <a:endParaRPr lang="zh-CN" sz="1050" kern="100" dirty="0">
                        <a:effectLst/>
                      </a:endParaRPr>
                    </a:p>
                    <a:p>
                      <a:pPr algn="l">
                        <a:spcAft>
                          <a:spcPts val="0"/>
                        </a:spcAft>
                      </a:pPr>
                      <a:r>
                        <a:rPr lang="zh-CN" sz="1400" kern="100" dirty="0">
                          <a:effectLst/>
                        </a:rPr>
                        <a:t>延期一个月以内</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10501590"/>
                  </a:ext>
                </a:extLst>
              </a:tr>
            </a:tbl>
          </a:graphicData>
        </a:graphic>
      </p:graphicFrame>
    </p:spTree>
    <p:extLst>
      <p:ext uri="{BB962C8B-B14F-4D97-AF65-F5344CB8AC3E}">
        <p14:creationId xmlns:p14="http://schemas.microsoft.com/office/powerpoint/2010/main" val="299919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6" name="Rectangle 1">
            <a:extLst>
              <a:ext uri="{FF2B5EF4-FFF2-40B4-BE49-F238E27FC236}">
                <a16:creationId xmlns:a16="http://schemas.microsoft.com/office/drawing/2014/main" id="{5AA73EF4-481E-47A4-988A-689319C51681}"/>
              </a:ext>
            </a:extLst>
          </p:cNvPr>
          <p:cNvSpPr>
            <a:spLocks noChangeArrowheads="1"/>
          </p:cNvSpPr>
          <p:nvPr/>
        </p:nvSpPr>
        <p:spPr bwMode="auto">
          <a:xfrm>
            <a:off x="742183" y="1153492"/>
            <a:ext cx="15456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400" b="1" i="0" u="none" strike="noStrike" cap="none" normalizeH="0" baseline="0" dirty="0">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风险评估</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graphicFrame>
        <p:nvGraphicFramePr>
          <p:cNvPr id="7" name="表格 6">
            <a:extLst>
              <a:ext uri="{FF2B5EF4-FFF2-40B4-BE49-F238E27FC236}">
                <a16:creationId xmlns:a16="http://schemas.microsoft.com/office/drawing/2014/main" id="{87156FBF-7B5E-4D63-9CA9-BF2CA4F00C1A}"/>
              </a:ext>
            </a:extLst>
          </p:cNvPr>
          <p:cNvGraphicFramePr>
            <a:graphicFrameLocks noGrp="1"/>
          </p:cNvGraphicFramePr>
          <p:nvPr>
            <p:extLst>
              <p:ext uri="{D42A27DB-BD31-4B8C-83A1-F6EECF244321}">
                <p14:modId xmlns:p14="http://schemas.microsoft.com/office/powerpoint/2010/main" val="1885707750"/>
              </p:ext>
            </p:extLst>
          </p:nvPr>
        </p:nvGraphicFramePr>
        <p:xfrm>
          <a:off x="742183" y="1615157"/>
          <a:ext cx="5568969" cy="6326297"/>
        </p:xfrm>
        <a:graphic>
          <a:graphicData uri="http://schemas.openxmlformats.org/drawingml/2006/table">
            <a:tbl>
              <a:tblPr firstRow="1" firstCol="1" bandRow="1">
                <a:tableStyleId>{5C22544A-7EE6-4342-B048-85BDC9FD1C3A}</a:tableStyleId>
              </a:tblPr>
              <a:tblGrid>
                <a:gridCol w="1698904">
                  <a:extLst>
                    <a:ext uri="{9D8B030D-6E8A-4147-A177-3AD203B41FA5}">
                      <a16:colId xmlns:a16="http://schemas.microsoft.com/office/drawing/2014/main" val="2808434200"/>
                    </a:ext>
                  </a:extLst>
                </a:gridCol>
                <a:gridCol w="778415">
                  <a:extLst>
                    <a:ext uri="{9D8B030D-6E8A-4147-A177-3AD203B41FA5}">
                      <a16:colId xmlns:a16="http://schemas.microsoft.com/office/drawing/2014/main" val="4094923214"/>
                    </a:ext>
                  </a:extLst>
                </a:gridCol>
                <a:gridCol w="870465">
                  <a:extLst>
                    <a:ext uri="{9D8B030D-6E8A-4147-A177-3AD203B41FA5}">
                      <a16:colId xmlns:a16="http://schemas.microsoft.com/office/drawing/2014/main" val="2783743323"/>
                    </a:ext>
                  </a:extLst>
                </a:gridCol>
                <a:gridCol w="1060566">
                  <a:extLst>
                    <a:ext uri="{9D8B030D-6E8A-4147-A177-3AD203B41FA5}">
                      <a16:colId xmlns:a16="http://schemas.microsoft.com/office/drawing/2014/main" val="2270324714"/>
                    </a:ext>
                  </a:extLst>
                </a:gridCol>
                <a:gridCol w="1160619">
                  <a:extLst>
                    <a:ext uri="{9D8B030D-6E8A-4147-A177-3AD203B41FA5}">
                      <a16:colId xmlns:a16="http://schemas.microsoft.com/office/drawing/2014/main" val="2263925312"/>
                    </a:ext>
                  </a:extLst>
                </a:gridCol>
              </a:tblGrid>
              <a:tr h="352608">
                <a:tc>
                  <a:txBody>
                    <a:bodyPr/>
                    <a:lstStyle/>
                    <a:p>
                      <a:pPr algn="ctr">
                        <a:spcAft>
                          <a:spcPts val="0"/>
                        </a:spcAft>
                      </a:pPr>
                      <a:r>
                        <a:rPr lang="zh-CN" sz="1200" kern="100" dirty="0">
                          <a:effectLst/>
                        </a:rPr>
                        <a:t>风险</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优先级</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影响等级</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可能性等级</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类别</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1300532923"/>
                  </a:ext>
                </a:extLst>
              </a:tr>
              <a:tr h="176305">
                <a:tc>
                  <a:txBody>
                    <a:bodyPr/>
                    <a:lstStyle/>
                    <a:p>
                      <a:pPr algn="just">
                        <a:spcAft>
                          <a:spcPts val="0"/>
                        </a:spcAft>
                      </a:pPr>
                      <a:r>
                        <a:rPr lang="en-US" sz="1200" kern="100" dirty="0">
                          <a:effectLst/>
                        </a:rPr>
                        <a:t>1.</a:t>
                      </a:r>
                      <a:r>
                        <a:rPr lang="zh-CN" sz="1200" kern="100" dirty="0">
                          <a:effectLst/>
                        </a:rPr>
                        <a:t>开发人员请假</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人员风险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3135648894"/>
                  </a:ext>
                </a:extLst>
              </a:tr>
              <a:tr h="352608">
                <a:tc>
                  <a:txBody>
                    <a:bodyPr/>
                    <a:lstStyle/>
                    <a:p>
                      <a:pPr algn="just">
                        <a:spcAft>
                          <a:spcPts val="0"/>
                        </a:spcAft>
                      </a:pPr>
                      <a:r>
                        <a:rPr lang="en-US" sz="1200" kern="100">
                          <a:effectLst/>
                        </a:rPr>
                        <a:t>2.</a:t>
                      </a:r>
                      <a:r>
                        <a:rPr lang="zh-CN" sz="1200" kern="100">
                          <a:effectLst/>
                        </a:rPr>
                        <a:t>项目成员不能实现项目</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任务风险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2640413653"/>
                  </a:ext>
                </a:extLst>
              </a:tr>
              <a:tr h="352608">
                <a:tc>
                  <a:txBody>
                    <a:bodyPr/>
                    <a:lstStyle/>
                    <a:p>
                      <a:pPr algn="just">
                        <a:spcAft>
                          <a:spcPts val="0"/>
                        </a:spcAft>
                      </a:pPr>
                      <a:r>
                        <a:rPr lang="en-US" sz="1200" kern="100" dirty="0">
                          <a:effectLst/>
                        </a:rPr>
                        <a:t>3.Git</a:t>
                      </a:r>
                      <a:r>
                        <a:rPr lang="zh-CN" sz="1200" kern="100" dirty="0">
                          <a:effectLst/>
                        </a:rPr>
                        <a:t>远端仓库崩溃</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工具风险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1054121049"/>
                  </a:ext>
                </a:extLst>
              </a:tr>
              <a:tr h="352608">
                <a:tc>
                  <a:txBody>
                    <a:bodyPr/>
                    <a:lstStyle/>
                    <a:p>
                      <a:pPr algn="just">
                        <a:spcAft>
                          <a:spcPts val="0"/>
                        </a:spcAft>
                      </a:pPr>
                      <a:r>
                        <a:rPr lang="en-US" sz="1200" kern="100" dirty="0">
                          <a:effectLst/>
                        </a:rPr>
                        <a:t>4.</a:t>
                      </a:r>
                      <a:r>
                        <a:rPr lang="zh-CN" sz="1200" kern="100" dirty="0">
                          <a:effectLst/>
                        </a:rPr>
                        <a:t>客户提出难以理解的无理的需求</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需求风险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788148401"/>
                  </a:ext>
                </a:extLst>
              </a:tr>
              <a:tr h="553049">
                <a:tc>
                  <a:txBody>
                    <a:bodyPr/>
                    <a:lstStyle/>
                    <a:p>
                      <a:pPr algn="just">
                        <a:spcAft>
                          <a:spcPts val="0"/>
                        </a:spcAft>
                      </a:pPr>
                      <a:r>
                        <a:rPr lang="en-US" sz="1200" kern="100">
                          <a:effectLst/>
                        </a:rPr>
                        <a:t>5.</a:t>
                      </a:r>
                      <a:r>
                        <a:rPr lang="zh-CN" sz="1200" kern="100">
                          <a:effectLst/>
                        </a:rPr>
                        <a:t>项目文件结构不符合规范或要求</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dirty="0">
                          <a:effectLst/>
                        </a:rPr>
                        <a:t>中</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技术风险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4247256177"/>
                  </a:ext>
                </a:extLst>
              </a:tr>
              <a:tr h="528912">
                <a:tc>
                  <a:txBody>
                    <a:bodyPr/>
                    <a:lstStyle/>
                    <a:p>
                      <a:pPr algn="just">
                        <a:spcAft>
                          <a:spcPts val="0"/>
                        </a:spcAft>
                      </a:pPr>
                      <a:r>
                        <a:rPr lang="en-US" sz="1200" kern="100">
                          <a:effectLst/>
                        </a:rPr>
                        <a:t>6.</a:t>
                      </a:r>
                      <a:r>
                        <a:rPr lang="zh-CN" sz="1200" kern="100">
                          <a:effectLst/>
                        </a:rPr>
                        <a:t>对接下来的计划和任务理解不够充分明确</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任务风险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4224442093"/>
                  </a:ext>
                </a:extLst>
              </a:tr>
              <a:tr h="352608">
                <a:tc>
                  <a:txBody>
                    <a:bodyPr/>
                    <a:lstStyle/>
                    <a:p>
                      <a:pPr algn="just">
                        <a:spcAft>
                          <a:spcPts val="0"/>
                        </a:spcAft>
                      </a:pPr>
                      <a:r>
                        <a:rPr lang="en-US" sz="1200" kern="100">
                          <a:effectLst/>
                        </a:rPr>
                        <a:t>7.</a:t>
                      </a:r>
                      <a:r>
                        <a:rPr lang="zh-CN" sz="1200" kern="100">
                          <a:effectLst/>
                        </a:rPr>
                        <a:t>开发组内沟通的缺乏实时性</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dirty="0">
                          <a:effectLst/>
                        </a:rPr>
                        <a:t>中</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沟通风险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1911486748"/>
                  </a:ext>
                </a:extLst>
              </a:tr>
              <a:tr h="352608">
                <a:tc>
                  <a:txBody>
                    <a:bodyPr/>
                    <a:lstStyle/>
                    <a:p>
                      <a:pPr algn="just">
                        <a:spcAft>
                          <a:spcPts val="0"/>
                        </a:spcAft>
                      </a:pPr>
                      <a:r>
                        <a:rPr lang="en-US" sz="1200" kern="100">
                          <a:effectLst/>
                        </a:rPr>
                        <a:t>8.</a:t>
                      </a:r>
                      <a:r>
                        <a:rPr lang="zh-CN" sz="1200" kern="100">
                          <a:effectLst/>
                        </a:rPr>
                        <a:t>缺少关于开发教学辅助网站的经验</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技术风险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3275055520"/>
                  </a:ext>
                </a:extLst>
              </a:tr>
              <a:tr h="352608">
                <a:tc>
                  <a:txBody>
                    <a:bodyPr/>
                    <a:lstStyle/>
                    <a:p>
                      <a:pPr algn="just">
                        <a:spcAft>
                          <a:spcPts val="0"/>
                        </a:spcAft>
                      </a:pPr>
                      <a:r>
                        <a:rPr lang="en-US" sz="1200" kern="100">
                          <a:effectLst/>
                        </a:rPr>
                        <a:t>9.</a:t>
                      </a:r>
                      <a:r>
                        <a:rPr lang="zh-CN" sz="1200" kern="100">
                          <a:effectLst/>
                        </a:rPr>
                        <a:t>成员的空闲时间不确定</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人员风险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3931531659"/>
                  </a:ext>
                </a:extLst>
              </a:tr>
              <a:tr h="528912">
                <a:tc>
                  <a:txBody>
                    <a:bodyPr/>
                    <a:lstStyle/>
                    <a:p>
                      <a:pPr algn="just">
                        <a:spcAft>
                          <a:spcPts val="0"/>
                        </a:spcAft>
                      </a:pPr>
                      <a:r>
                        <a:rPr lang="en-US" sz="1200" kern="100">
                          <a:effectLst/>
                        </a:rPr>
                        <a:t>10.</a:t>
                      </a:r>
                      <a:r>
                        <a:rPr lang="zh-CN" sz="1200" kern="100">
                          <a:effectLst/>
                        </a:rPr>
                        <a:t>团队成员的能力和素质，影响项目质量和进度 </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技术风险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1051368715"/>
                  </a:ext>
                </a:extLst>
              </a:tr>
              <a:tr h="352608">
                <a:tc>
                  <a:txBody>
                    <a:bodyPr/>
                    <a:lstStyle/>
                    <a:p>
                      <a:pPr algn="just">
                        <a:spcAft>
                          <a:spcPts val="0"/>
                        </a:spcAft>
                      </a:pPr>
                      <a:r>
                        <a:rPr lang="en-US" sz="1200" kern="100">
                          <a:effectLst/>
                        </a:rPr>
                        <a:t>11.</a:t>
                      </a:r>
                      <a:r>
                        <a:rPr lang="zh-CN" sz="1200" kern="100">
                          <a:effectLst/>
                        </a:rPr>
                        <a:t>团队成员是否能共同为项目服务</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任务风险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273139569"/>
                  </a:ext>
                </a:extLst>
              </a:tr>
              <a:tr h="528912">
                <a:tc>
                  <a:txBody>
                    <a:bodyPr/>
                    <a:lstStyle/>
                    <a:p>
                      <a:pPr algn="just">
                        <a:spcAft>
                          <a:spcPts val="0"/>
                        </a:spcAft>
                      </a:pPr>
                      <a:r>
                        <a:rPr lang="en-US" sz="1200" kern="100">
                          <a:effectLst/>
                        </a:rPr>
                        <a:t>12.</a:t>
                      </a:r>
                      <a:r>
                        <a:rPr lang="zh-CN" sz="1200" kern="100">
                          <a:effectLst/>
                        </a:rPr>
                        <a:t>各类工具是否到位，版本是否适合该项目</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工具风险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905125379"/>
                  </a:ext>
                </a:extLst>
              </a:tr>
              <a:tr h="352608">
                <a:tc>
                  <a:txBody>
                    <a:bodyPr/>
                    <a:lstStyle/>
                    <a:p>
                      <a:pPr algn="just">
                        <a:spcAft>
                          <a:spcPts val="0"/>
                        </a:spcAft>
                      </a:pPr>
                      <a:r>
                        <a:rPr lang="en-US" sz="1200" kern="100">
                          <a:effectLst/>
                        </a:rPr>
                        <a:t>13.</a:t>
                      </a:r>
                      <a:r>
                        <a:rPr lang="zh-CN" sz="1200" kern="100">
                          <a:effectLst/>
                        </a:rPr>
                        <a:t>对工具、方法、技术理解的不够</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技术风险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3135579917"/>
                  </a:ext>
                </a:extLst>
              </a:tr>
              <a:tr h="352608">
                <a:tc>
                  <a:txBody>
                    <a:bodyPr/>
                    <a:lstStyle/>
                    <a:p>
                      <a:pPr algn="just">
                        <a:spcAft>
                          <a:spcPts val="0"/>
                        </a:spcAft>
                      </a:pPr>
                      <a:r>
                        <a:rPr lang="en-US" sz="1200" kern="100">
                          <a:effectLst/>
                        </a:rPr>
                        <a:t>14.</a:t>
                      </a:r>
                      <a:r>
                        <a:rPr lang="zh-CN" sz="1200" kern="100">
                          <a:effectLst/>
                        </a:rPr>
                        <a:t>用户不满意界面原型</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需求风险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852043506"/>
                  </a:ext>
                </a:extLst>
              </a:tr>
              <a:tr h="352608">
                <a:tc>
                  <a:txBody>
                    <a:bodyPr/>
                    <a:lstStyle/>
                    <a:p>
                      <a:pPr algn="just">
                        <a:spcAft>
                          <a:spcPts val="0"/>
                        </a:spcAft>
                      </a:pPr>
                      <a:r>
                        <a:rPr lang="en-US" sz="1200" kern="100">
                          <a:effectLst/>
                        </a:rPr>
                        <a:t>15.</a:t>
                      </a:r>
                      <a:r>
                        <a:rPr lang="zh-CN" sz="1200" kern="100">
                          <a:effectLst/>
                        </a:rPr>
                        <a:t>硬件等不稳定而造成数据等丢失</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dirty="0">
                          <a:effectLst/>
                        </a:rPr>
                        <a:t>工具风险</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802770754"/>
                  </a:ext>
                </a:extLst>
              </a:tr>
            </a:tbl>
          </a:graphicData>
        </a:graphic>
      </p:graphicFrame>
      <p:sp>
        <p:nvSpPr>
          <p:cNvPr id="8" name="Rectangle 1">
            <a:extLst>
              <a:ext uri="{FF2B5EF4-FFF2-40B4-BE49-F238E27FC236}">
                <a16:creationId xmlns:a16="http://schemas.microsoft.com/office/drawing/2014/main" id="{D5C82E19-8493-47AB-8198-633A575B0A23}"/>
              </a:ext>
            </a:extLst>
          </p:cNvPr>
          <p:cNvSpPr>
            <a:spLocks noChangeArrowheads="1"/>
          </p:cNvSpPr>
          <p:nvPr/>
        </p:nvSpPr>
        <p:spPr bwMode="auto">
          <a:xfrm>
            <a:off x="6441190" y="1153492"/>
            <a:ext cx="178125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355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55600" algn="l" defTabSz="914400" rtl="0" eaLnBrk="0" fontAlgn="base" latinLnBrk="0" hangingPunct="0">
              <a:lnSpc>
                <a:spcPct val="100000"/>
              </a:lnSpc>
              <a:spcBef>
                <a:spcPct val="0"/>
              </a:spcBef>
              <a:spcAft>
                <a:spcPct val="0"/>
              </a:spcAft>
              <a:buClrTx/>
              <a:buSzTx/>
              <a:buFontTx/>
              <a:buChar char="•"/>
              <a:tabLst/>
            </a:pPr>
            <a:r>
              <a:rPr kumimoji="0" lang="zh-CN" altLang="zh-CN" sz="2400" b="1" i="0" u="none" strike="noStrike" cap="none" normalizeH="0" baseline="0" dirty="0">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风险策划</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graphicFrame>
        <p:nvGraphicFramePr>
          <p:cNvPr id="9" name="表格 8">
            <a:extLst>
              <a:ext uri="{FF2B5EF4-FFF2-40B4-BE49-F238E27FC236}">
                <a16:creationId xmlns:a16="http://schemas.microsoft.com/office/drawing/2014/main" id="{1C8D10D3-7C63-43FD-AD37-1B57E19AB49D}"/>
              </a:ext>
            </a:extLst>
          </p:cNvPr>
          <p:cNvGraphicFramePr>
            <a:graphicFrameLocks noGrp="1"/>
          </p:cNvGraphicFramePr>
          <p:nvPr>
            <p:extLst>
              <p:ext uri="{D42A27DB-BD31-4B8C-83A1-F6EECF244321}">
                <p14:modId xmlns:p14="http://schemas.microsoft.com/office/powerpoint/2010/main" val="707178445"/>
              </p:ext>
            </p:extLst>
          </p:nvPr>
        </p:nvGraphicFramePr>
        <p:xfrm>
          <a:off x="6441190" y="1615157"/>
          <a:ext cx="5670127" cy="6155895"/>
        </p:xfrm>
        <a:graphic>
          <a:graphicData uri="http://schemas.openxmlformats.org/drawingml/2006/table">
            <a:tbl>
              <a:tblPr firstRow="1" firstCol="1" bandRow="1">
                <a:tableStyleId>{5C22544A-7EE6-4342-B048-85BDC9FD1C3A}</a:tableStyleId>
              </a:tblPr>
              <a:tblGrid>
                <a:gridCol w="1578963">
                  <a:extLst>
                    <a:ext uri="{9D8B030D-6E8A-4147-A177-3AD203B41FA5}">
                      <a16:colId xmlns:a16="http://schemas.microsoft.com/office/drawing/2014/main" val="3470167643"/>
                    </a:ext>
                  </a:extLst>
                </a:gridCol>
                <a:gridCol w="2045582">
                  <a:extLst>
                    <a:ext uri="{9D8B030D-6E8A-4147-A177-3AD203B41FA5}">
                      <a16:colId xmlns:a16="http://schemas.microsoft.com/office/drawing/2014/main" val="4219644476"/>
                    </a:ext>
                  </a:extLst>
                </a:gridCol>
                <a:gridCol w="2045582">
                  <a:extLst>
                    <a:ext uri="{9D8B030D-6E8A-4147-A177-3AD203B41FA5}">
                      <a16:colId xmlns:a16="http://schemas.microsoft.com/office/drawing/2014/main" val="2126493050"/>
                    </a:ext>
                  </a:extLst>
                </a:gridCol>
              </a:tblGrid>
              <a:tr h="211961">
                <a:tc>
                  <a:txBody>
                    <a:bodyPr/>
                    <a:lstStyle/>
                    <a:p>
                      <a:pPr indent="279400" algn="just">
                        <a:spcAft>
                          <a:spcPts val="0"/>
                        </a:spcAft>
                      </a:pPr>
                      <a:r>
                        <a:rPr lang="zh-CN" sz="1400" kern="100">
                          <a:effectLst/>
                        </a:rPr>
                        <a:t>风险</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279400" algn="just">
                        <a:spcAft>
                          <a:spcPts val="0"/>
                        </a:spcAft>
                      </a:pPr>
                      <a:r>
                        <a:rPr lang="zh-CN" sz="1400" kern="100">
                          <a:effectLst/>
                        </a:rPr>
                        <a:t>风险规避</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279400" algn="just">
                        <a:spcAft>
                          <a:spcPts val="0"/>
                        </a:spcAft>
                      </a:pPr>
                      <a:r>
                        <a:rPr lang="zh-CN" sz="1400" kern="100">
                          <a:effectLst/>
                        </a:rPr>
                        <a:t>风险控制</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3838125353"/>
                  </a:ext>
                </a:extLst>
              </a:tr>
              <a:tr h="1059815">
                <a:tc>
                  <a:txBody>
                    <a:bodyPr/>
                    <a:lstStyle/>
                    <a:p>
                      <a:pPr algn="just">
                        <a:spcAft>
                          <a:spcPts val="0"/>
                        </a:spcAft>
                      </a:pPr>
                      <a:r>
                        <a:rPr lang="en-US" sz="1400" kern="100">
                          <a:effectLst/>
                        </a:rPr>
                        <a:t>1. </a:t>
                      </a:r>
                      <a:r>
                        <a:rPr lang="zh-CN" sz="1400" kern="100">
                          <a:effectLst/>
                        </a:rPr>
                        <a:t>开发人员请假</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a:effectLst/>
                        </a:rPr>
                        <a:t>建立规范合理的考勤制度</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en-US" sz="1400" kern="100">
                          <a:effectLst/>
                        </a:rPr>
                        <a:t>    </a:t>
                      </a:r>
                      <a:r>
                        <a:rPr lang="zh-CN" sz="1400" kern="100">
                          <a:effectLst/>
                        </a:rPr>
                        <a:t>将请假人员的任务分配给有空闲的组内人员，或者依据情况重新分配所有人任务</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2921679580"/>
                  </a:ext>
                </a:extLst>
              </a:tr>
              <a:tr h="847853">
                <a:tc>
                  <a:txBody>
                    <a:bodyPr/>
                    <a:lstStyle/>
                    <a:p>
                      <a:pPr algn="just">
                        <a:spcAft>
                          <a:spcPts val="0"/>
                        </a:spcAft>
                      </a:pPr>
                      <a:r>
                        <a:rPr lang="en-US" sz="1400" kern="100" dirty="0">
                          <a:effectLst/>
                        </a:rPr>
                        <a:t>2. </a:t>
                      </a:r>
                      <a:r>
                        <a:rPr lang="zh-CN" sz="1400" kern="100" dirty="0">
                          <a:effectLst/>
                        </a:rPr>
                        <a:t>项目成员不能实现项目</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a:effectLst/>
                        </a:rPr>
                        <a:t>在项目开始前，</a:t>
                      </a:r>
                      <a:r>
                        <a:rPr lang="en-US" sz="1400" kern="100">
                          <a:effectLst/>
                        </a:rPr>
                        <a:t>PM</a:t>
                      </a:r>
                      <a:r>
                        <a:rPr lang="zh-CN" sz="1400" kern="100">
                          <a:effectLst/>
                        </a:rPr>
                        <a:t>对组内成员的能力进行把控并且进行合理培训</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en-US" sz="1400" kern="100" dirty="0">
                          <a:effectLst/>
                        </a:rPr>
                        <a:t>    </a:t>
                      </a:r>
                      <a:r>
                        <a:rPr lang="zh-CN" sz="1400" kern="100" dirty="0">
                          <a:effectLst/>
                        </a:rPr>
                        <a:t>制定合理的培训计划，及时掌握成员的开发进度</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3831975838"/>
                  </a:ext>
                </a:extLst>
              </a:tr>
              <a:tr h="423927">
                <a:tc>
                  <a:txBody>
                    <a:bodyPr/>
                    <a:lstStyle/>
                    <a:p>
                      <a:pPr algn="just">
                        <a:spcAft>
                          <a:spcPts val="0"/>
                        </a:spcAft>
                      </a:pPr>
                      <a:r>
                        <a:rPr lang="en-US" sz="1400" kern="100">
                          <a:effectLst/>
                        </a:rPr>
                        <a:t>3. Git</a:t>
                      </a:r>
                      <a:r>
                        <a:rPr lang="zh-CN" sz="1400" kern="100">
                          <a:effectLst/>
                        </a:rPr>
                        <a:t>远端仓库崩溃</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zh-CN" sz="1400" kern="100">
                          <a:effectLst/>
                        </a:rPr>
                        <a:t>备份文件</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zh-CN" sz="1400" kern="100">
                          <a:effectLst/>
                        </a:rPr>
                        <a:t>创建新的库</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3116216398"/>
                  </a:ext>
                </a:extLst>
              </a:tr>
              <a:tr h="643458">
                <a:tc>
                  <a:txBody>
                    <a:bodyPr/>
                    <a:lstStyle/>
                    <a:p>
                      <a:pPr algn="just">
                        <a:spcAft>
                          <a:spcPts val="0"/>
                        </a:spcAft>
                      </a:pPr>
                      <a:r>
                        <a:rPr lang="en-US" sz="1400" kern="100" dirty="0">
                          <a:effectLst/>
                        </a:rPr>
                        <a:t>4. </a:t>
                      </a:r>
                      <a:r>
                        <a:rPr lang="zh-CN" sz="1400" kern="100" dirty="0">
                          <a:effectLst/>
                        </a:rPr>
                        <a:t>客户提出难以理解的无理的需求</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zh-CN" sz="1400" kern="100">
                          <a:effectLst/>
                        </a:rPr>
                        <a:t>无法规避</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a:effectLst/>
                        </a:rPr>
                        <a:t>说服客户，晓之以理，帮助客户改成合理的需求</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2828636262"/>
                  </a:ext>
                </a:extLst>
              </a:tr>
              <a:tr h="635888">
                <a:tc>
                  <a:txBody>
                    <a:bodyPr/>
                    <a:lstStyle/>
                    <a:p>
                      <a:pPr algn="just">
                        <a:spcAft>
                          <a:spcPts val="0"/>
                        </a:spcAft>
                      </a:pPr>
                      <a:r>
                        <a:rPr lang="en-US" sz="1400" kern="100">
                          <a:effectLst/>
                        </a:rPr>
                        <a:t>5. </a:t>
                      </a:r>
                      <a:r>
                        <a:rPr lang="zh-CN" sz="1400" kern="100">
                          <a:effectLst/>
                        </a:rPr>
                        <a:t>项目文件结构不符合规范或要求</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zh-CN" sz="1400" kern="100" dirty="0">
                          <a:effectLst/>
                        </a:rPr>
                        <a:t>上网寻找规范文件</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zh-CN" sz="1400" kern="100">
                          <a:effectLst/>
                        </a:rPr>
                        <a:t>修改文件结构</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2726846981"/>
                  </a:ext>
                </a:extLst>
              </a:tr>
              <a:tr h="847853">
                <a:tc>
                  <a:txBody>
                    <a:bodyPr/>
                    <a:lstStyle/>
                    <a:p>
                      <a:pPr algn="just">
                        <a:spcAft>
                          <a:spcPts val="0"/>
                        </a:spcAft>
                      </a:pPr>
                      <a:r>
                        <a:rPr lang="en-US" sz="1400" kern="100">
                          <a:effectLst/>
                        </a:rPr>
                        <a:t>6. </a:t>
                      </a:r>
                      <a:r>
                        <a:rPr lang="zh-CN" sz="1400" kern="100">
                          <a:effectLst/>
                        </a:rPr>
                        <a:t>对接下来的计划和任务理解不够充分明确</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a:effectLst/>
                        </a:rPr>
                        <a:t>每次的任务向老师确认，并且合理分配任务，确保组员都有合适的任务</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a:effectLst/>
                        </a:rPr>
                        <a:t>马上确定个人任务，并开始进程</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2513712425"/>
                  </a:ext>
                </a:extLst>
              </a:tr>
              <a:tr h="847853">
                <a:tc>
                  <a:txBody>
                    <a:bodyPr/>
                    <a:lstStyle/>
                    <a:p>
                      <a:pPr algn="just">
                        <a:spcAft>
                          <a:spcPts val="0"/>
                        </a:spcAft>
                      </a:pPr>
                      <a:r>
                        <a:rPr lang="en-US" sz="1400" kern="100">
                          <a:effectLst/>
                        </a:rPr>
                        <a:t>7. </a:t>
                      </a:r>
                      <a:r>
                        <a:rPr lang="zh-CN" sz="1400" kern="100">
                          <a:effectLst/>
                        </a:rPr>
                        <a:t>开发组内沟通的缺乏实时性</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a:effectLst/>
                        </a:rPr>
                        <a:t>建立组内条约，规定交流时间，发布紧急任务时记得</a:t>
                      </a:r>
                      <a:r>
                        <a:rPr lang="en-US" sz="1400" kern="100">
                          <a:effectLst/>
                        </a:rPr>
                        <a:t>@</a:t>
                      </a:r>
                      <a:r>
                        <a:rPr lang="zh-CN" sz="1400" kern="100">
                          <a:effectLst/>
                        </a:rPr>
                        <a:t>全部人员</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dirty="0">
                          <a:effectLst/>
                        </a:rPr>
                        <a:t>要求组内群的信息，事无巨细，立马查看并且回复</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2945108195"/>
                  </a:ext>
                </a:extLst>
              </a:tr>
              <a:tr h="635888">
                <a:tc>
                  <a:txBody>
                    <a:bodyPr/>
                    <a:lstStyle/>
                    <a:p>
                      <a:pPr algn="just">
                        <a:spcAft>
                          <a:spcPts val="0"/>
                        </a:spcAft>
                      </a:pPr>
                      <a:r>
                        <a:rPr lang="en-US" sz="1400" kern="100">
                          <a:effectLst/>
                        </a:rPr>
                        <a:t>8. </a:t>
                      </a:r>
                      <a:r>
                        <a:rPr lang="zh-CN" sz="1400" kern="100">
                          <a:effectLst/>
                        </a:rPr>
                        <a:t>缺少关于开发教学辅助网站的经验</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a:effectLst/>
                        </a:rPr>
                        <a:t>向有关经验的开发者进行访谈，并且学习</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zh-CN" sz="1400" kern="100" dirty="0">
                          <a:effectLst/>
                        </a:rPr>
                        <a:t>向有经验者学习</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1093104825"/>
                  </a:ext>
                </a:extLst>
              </a:tr>
            </a:tbl>
          </a:graphicData>
        </a:graphic>
      </p:graphicFrame>
    </p:spTree>
    <p:extLst>
      <p:ext uri="{BB962C8B-B14F-4D97-AF65-F5344CB8AC3E}">
        <p14:creationId xmlns:p14="http://schemas.microsoft.com/office/powerpoint/2010/main" val="18525394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风险管理计划：</a:t>
            </a:r>
          </a:p>
        </p:txBody>
      </p:sp>
      <p:sp>
        <p:nvSpPr>
          <p:cNvPr id="10" name="Rectangle 1">
            <a:extLst>
              <a:ext uri="{FF2B5EF4-FFF2-40B4-BE49-F238E27FC236}">
                <a16:creationId xmlns:a16="http://schemas.microsoft.com/office/drawing/2014/main" id="{B64606A9-C145-496C-B7C0-69AC43C0D36A}"/>
              </a:ext>
            </a:extLst>
          </p:cNvPr>
          <p:cNvSpPr>
            <a:spLocks noChangeArrowheads="1"/>
          </p:cNvSpPr>
          <p:nvPr/>
        </p:nvSpPr>
        <p:spPr bwMode="auto">
          <a:xfrm>
            <a:off x="3339494" y="1300044"/>
            <a:ext cx="17043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794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79400" algn="l" defTabSz="914400" rtl="0" eaLnBrk="0" fontAlgn="base" latinLnBrk="0" hangingPunct="0">
              <a:lnSpc>
                <a:spcPct val="100000"/>
              </a:lnSpc>
              <a:spcBef>
                <a:spcPct val="0"/>
              </a:spcBef>
              <a:spcAft>
                <a:spcPct val="0"/>
              </a:spcAft>
              <a:buClrTx/>
              <a:buSzTx/>
              <a:buFontTx/>
              <a:buChar char="•"/>
              <a:tabLst/>
            </a:pPr>
            <a:r>
              <a:rPr kumimoji="0" lang="zh-CN" altLang="zh-CN" sz="2400" b="1" i="0" u="none" strike="noStrike" cap="none" normalizeH="0" baseline="0" dirty="0">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风险状态</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graphicFrame>
        <p:nvGraphicFramePr>
          <p:cNvPr id="11" name="表格 10">
            <a:extLst>
              <a:ext uri="{FF2B5EF4-FFF2-40B4-BE49-F238E27FC236}">
                <a16:creationId xmlns:a16="http://schemas.microsoft.com/office/drawing/2014/main" id="{BC7030F4-AA4B-4C7A-B099-098E63AC96E5}"/>
              </a:ext>
            </a:extLst>
          </p:cNvPr>
          <p:cNvGraphicFramePr>
            <a:graphicFrameLocks noGrp="1"/>
          </p:cNvGraphicFramePr>
          <p:nvPr>
            <p:extLst>
              <p:ext uri="{D42A27DB-BD31-4B8C-83A1-F6EECF244321}">
                <p14:modId xmlns:p14="http://schemas.microsoft.com/office/powerpoint/2010/main" val="3448278587"/>
              </p:ext>
            </p:extLst>
          </p:nvPr>
        </p:nvGraphicFramePr>
        <p:xfrm>
          <a:off x="3339494" y="1756321"/>
          <a:ext cx="7097484" cy="2663279"/>
        </p:xfrm>
        <a:graphic>
          <a:graphicData uri="http://schemas.openxmlformats.org/drawingml/2006/table">
            <a:tbl>
              <a:tblPr firstRow="1" firstCol="1" bandRow="1">
                <a:tableStyleId>{5C22544A-7EE6-4342-B048-85BDC9FD1C3A}</a:tableStyleId>
              </a:tblPr>
              <a:tblGrid>
                <a:gridCol w="1976439">
                  <a:extLst>
                    <a:ext uri="{9D8B030D-6E8A-4147-A177-3AD203B41FA5}">
                      <a16:colId xmlns:a16="http://schemas.microsoft.com/office/drawing/2014/main" val="384953067"/>
                    </a:ext>
                  </a:extLst>
                </a:gridCol>
                <a:gridCol w="5121045">
                  <a:extLst>
                    <a:ext uri="{9D8B030D-6E8A-4147-A177-3AD203B41FA5}">
                      <a16:colId xmlns:a16="http://schemas.microsoft.com/office/drawing/2014/main" val="1108474554"/>
                    </a:ext>
                  </a:extLst>
                </a:gridCol>
              </a:tblGrid>
              <a:tr h="294266">
                <a:tc>
                  <a:txBody>
                    <a:bodyPr/>
                    <a:lstStyle/>
                    <a:p>
                      <a:pPr indent="279400" algn="just">
                        <a:spcAft>
                          <a:spcPts val="0"/>
                        </a:spcAft>
                      </a:pPr>
                      <a:r>
                        <a:rPr lang="zh-CN" sz="1800" kern="100">
                          <a:effectLst/>
                        </a:rPr>
                        <a:t>风险状态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279400" algn="just">
                        <a:spcAft>
                          <a:spcPts val="0"/>
                        </a:spcAft>
                      </a:pPr>
                      <a:r>
                        <a:rPr lang="zh-CN" sz="1800" kern="100">
                          <a:effectLst/>
                        </a:rPr>
                        <a:t>状态描述</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34857823"/>
                  </a:ext>
                </a:extLst>
              </a:tr>
              <a:tr h="463293">
                <a:tc>
                  <a:txBody>
                    <a:bodyPr/>
                    <a:lstStyle/>
                    <a:p>
                      <a:pPr algn="just">
                        <a:spcAft>
                          <a:spcPts val="0"/>
                        </a:spcAft>
                      </a:pPr>
                      <a:r>
                        <a:rPr lang="en-US" sz="1800" kern="100" dirty="0">
                          <a:effectLst/>
                        </a:rPr>
                        <a:t>1. </a:t>
                      </a:r>
                      <a:r>
                        <a:rPr lang="zh-CN" sz="1800" kern="100" dirty="0">
                          <a:effectLst/>
                        </a:rPr>
                        <a:t>跟踪中</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800" kern="100">
                          <a:effectLst/>
                        </a:rPr>
                        <a:t>风险处于监视中</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58499088"/>
                  </a:ext>
                </a:extLst>
              </a:tr>
              <a:tr h="446653">
                <a:tc>
                  <a:txBody>
                    <a:bodyPr/>
                    <a:lstStyle/>
                    <a:p>
                      <a:pPr algn="just">
                        <a:spcAft>
                          <a:spcPts val="0"/>
                        </a:spcAft>
                      </a:pPr>
                      <a:r>
                        <a:rPr lang="en-US" sz="1800" kern="100">
                          <a:effectLst/>
                        </a:rPr>
                        <a:t>2. </a:t>
                      </a:r>
                      <a:r>
                        <a:rPr lang="zh-CN" sz="1800" kern="100">
                          <a:effectLst/>
                        </a:rPr>
                        <a:t>应急处理中</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800" kern="100">
                          <a:effectLst/>
                        </a:rPr>
                        <a:t>风险带来的影响超出预期，对其进行紧急处理</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44315652"/>
                  </a:ext>
                </a:extLst>
              </a:tr>
              <a:tr h="446653">
                <a:tc>
                  <a:txBody>
                    <a:bodyPr/>
                    <a:lstStyle/>
                    <a:p>
                      <a:pPr algn="just">
                        <a:spcAft>
                          <a:spcPts val="0"/>
                        </a:spcAft>
                      </a:pPr>
                      <a:r>
                        <a:rPr lang="en-US" sz="1800" kern="100">
                          <a:effectLst/>
                        </a:rPr>
                        <a:t>3. </a:t>
                      </a:r>
                      <a:r>
                        <a:rPr lang="zh-CN" sz="1800" kern="100">
                          <a:effectLst/>
                        </a:rPr>
                        <a:t>处理完毕</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800" kern="100">
                          <a:effectLst/>
                        </a:rPr>
                        <a:t>风险应对成功</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28063424"/>
                  </a:ext>
                </a:extLst>
              </a:tr>
              <a:tr h="294266">
                <a:tc>
                  <a:txBody>
                    <a:bodyPr/>
                    <a:lstStyle/>
                    <a:p>
                      <a:pPr algn="just">
                        <a:spcAft>
                          <a:spcPts val="0"/>
                        </a:spcAft>
                      </a:pPr>
                      <a:r>
                        <a:rPr lang="en-US" sz="1800" kern="100">
                          <a:effectLst/>
                        </a:rPr>
                        <a:t>4. </a:t>
                      </a:r>
                      <a:r>
                        <a:rPr lang="zh-CN" sz="1800" kern="100">
                          <a:effectLst/>
                        </a:rPr>
                        <a:t>已消失</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800" kern="100">
                          <a:effectLst/>
                        </a:rPr>
                        <a:t>风险消失</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41401130"/>
                  </a:ext>
                </a:extLst>
              </a:tr>
              <a:tr h="718148">
                <a:tc>
                  <a:txBody>
                    <a:bodyPr/>
                    <a:lstStyle/>
                    <a:p>
                      <a:pPr algn="just">
                        <a:spcAft>
                          <a:spcPts val="0"/>
                        </a:spcAft>
                      </a:pPr>
                      <a:r>
                        <a:rPr lang="en-US" sz="1800" kern="100" dirty="0">
                          <a:effectLst/>
                        </a:rPr>
                        <a:t>5. </a:t>
                      </a:r>
                      <a:r>
                        <a:rPr lang="zh-CN" sz="1800" kern="100" dirty="0">
                          <a:effectLst/>
                        </a:rPr>
                        <a:t>处理中</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800" kern="100" dirty="0">
                          <a:effectLst/>
                        </a:rPr>
                        <a:t>正在逐步减小风险带来的影响或减小风险出现的概率</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18222640"/>
                  </a:ext>
                </a:extLst>
              </a:tr>
            </a:tbl>
          </a:graphicData>
        </a:graphic>
      </p:graphicFrame>
      <p:sp>
        <p:nvSpPr>
          <p:cNvPr id="12" name="Rectangle 1">
            <a:extLst>
              <a:ext uri="{FF2B5EF4-FFF2-40B4-BE49-F238E27FC236}">
                <a16:creationId xmlns:a16="http://schemas.microsoft.com/office/drawing/2014/main" id="{3AA46C58-A10F-432C-BF65-4E5817B66977}"/>
              </a:ext>
            </a:extLst>
          </p:cNvPr>
          <p:cNvSpPr>
            <a:spLocks noChangeArrowheads="1"/>
          </p:cNvSpPr>
          <p:nvPr/>
        </p:nvSpPr>
        <p:spPr bwMode="auto">
          <a:xfrm>
            <a:off x="3339494" y="4475766"/>
            <a:ext cx="17043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794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buFontTx/>
              <a:buChar char="•"/>
            </a:pPr>
            <a:r>
              <a:rPr kumimoji="0" lang="zh-CN" altLang="zh-CN" sz="2400" b="1" i="0" u="none" strike="noStrike" cap="none" normalizeH="0" baseline="0" dirty="0">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风险</a:t>
            </a:r>
            <a:r>
              <a:rPr lang="zh-CN" altLang="en-US" sz="2400" b="1" dirty="0">
                <a:solidFill>
                  <a:srgbClr val="000000"/>
                </a:solidFill>
                <a:latin typeface="等线" panose="02010600030101010101" pitchFamily="2" charset="-122"/>
                <a:ea typeface="宋体" panose="02010600030101010101" pitchFamily="2" charset="-122"/>
                <a:cs typeface="Times New Roman" panose="02020603050405020304" pitchFamily="18" charset="0"/>
              </a:rPr>
              <a:t>跟踪</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表格 12">
            <a:extLst>
              <a:ext uri="{FF2B5EF4-FFF2-40B4-BE49-F238E27FC236}">
                <a16:creationId xmlns:a16="http://schemas.microsoft.com/office/drawing/2014/main" id="{D53CDDE6-683F-420D-9A84-A143C50B9718}"/>
              </a:ext>
            </a:extLst>
          </p:cNvPr>
          <p:cNvGraphicFramePr>
            <a:graphicFrameLocks noGrp="1"/>
          </p:cNvGraphicFramePr>
          <p:nvPr>
            <p:extLst>
              <p:ext uri="{D42A27DB-BD31-4B8C-83A1-F6EECF244321}">
                <p14:modId xmlns:p14="http://schemas.microsoft.com/office/powerpoint/2010/main" val="216379142"/>
              </p:ext>
            </p:extLst>
          </p:nvPr>
        </p:nvGraphicFramePr>
        <p:xfrm>
          <a:off x="3339494" y="4993597"/>
          <a:ext cx="6119704" cy="1134008"/>
        </p:xfrm>
        <a:graphic>
          <a:graphicData uri="http://schemas.openxmlformats.org/drawingml/2006/table">
            <a:tbl>
              <a:tblPr firstRow="1" firstCol="1" bandRow="1">
                <a:tableStyleId>{5C22544A-7EE6-4342-B048-85BDC9FD1C3A}</a:tableStyleId>
              </a:tblPr>
              <a:tblGrid>
                <a:gridCol w="989662">
                  <a:extLst>
                    <a:ext uri="{9D8B030D-6E8A-4147-A177-3AD203B41FA5}">
                      <a16:colId xmlns:a16="http://schemas.microsoft.com/office/drawing/2014/main" val="3437927909"/>
                    </a:ext>
                  </a:extLst>
                </a:gridCol>
                <a:gridCol w="974166">
                  <a:extLst>
                    <a:ext uri="{9D8B030D-6E8A-4147-A177-3AD203B41FA5}">
                      <a16:colId xmlns:a16="http://schemas.microsoft.com/office/drawing/2014/main" val="3844312635"/>
                    </a:ext>
                  </a:extLst>
                </a:gridCol>
                <a:gridCol w="1038265">
                  <a:extLst>
                    <a:ext uri="{9D8B030D-6E8A-4147-A177-3AD203B41FA5}">
                      <a16:colId xmlns:a16="http://schemas.microsoft.com/office/drawing/2014/main" val="3056602650"/>
                    </a:ext>
                  </a:extLst>
                </a:gridCol>
                <a:gridCol w="1039673">
                  <a:extLst>
                    <a:ext uri="{9D8B030D-6E8A-4147-A177-3AD203B41FA5}">
                      <a16:colId xmlns:a16="http://schemas.microsoft.com/office/drawing/2014/main" val="323085016"/>
                    </a:ext>
                  </a:extLst>
                </a:gridCol>
                <a:gridCol w="1038265">
                  <a:extLst>
                    <a:ext uri="{9D8B030D-6E8A-4147-A177-3AD203B41FA5}">
                      <a16:colId xmlns:a16="http://schemas.microsoft.com/office/drawing/2014/main" val="3607275177"/>
                    </a:ext>
                  </a:extLst>
                </a:gridCol>
                <a:gridCol w="1039673">
                  <a:extLst>
                    <a:ext uri="{9D8B030D-6E8A-4147-A177-3AD203B41FA5}">
                      <a16:colId xmlns:a16="http://schemas.microsoft.com/office/drawing/2014/main" val="2228270221"/>
                    </a:ext>
                  </a:extLst>
                </a:gridCol>
              </a:tblGrid>
              <a:tr h="488496">
                <a:tc>
                  <a:txBody>
                    <a:bodyPr/>
                    <a:lstStyle/>
                    <a:p>
                      <a:pPr algn="just">
                        <a:spcAft>
                          <a:spcPts val="0"/>
                        </a:spcAft>
                      </a:pPr>
                      <a:r>
                        <a:rPr lang="zh-CN" sz="1400" kern="100" dirty="0">
                          <a:effectLst/>
                        </a:rPr>
                        <a:t>风险名称</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100" dirty="0">
                          <a:effectLst/>
                        </a:rPr>
                        <a:t>发生时间</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100" dirty="0">
                          <a:effectLst/>
                        </a:rPr>
                        <a:t>预估影响</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100" dirty="0">
                          <a:effectLst/>
                        </a:rPr>
                        <a:t>负责人</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100" dirty="0">
                          <a:effectLst/>
                        </a:rPr>
                        <a:t>应对措施</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100" dirty="0">
                          <a:effectLst/>
                        </a:rPr>
                        <a:t>风险状态</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66745007"/>
                  </a:ext>
                </a:extLst>
              </a:tr>
              <a:tr h="645512">
                <a:tc>
                  <a:txBody>
                    <a:bodyPr/>
                    <a:lstStyle/>
                    <a:p>
                      <a:pPr algn="just">
                        <a:spcAft>
                          <a:spcPts val="0"/>
                        </a:spcAft>
                      </a:pPr>
                      <a:r>
                        <a:rPr lang="en-US" sz="14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14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1400" kern="100" dirty="0">
                          <a:effectLst/>
                        </a:rPr>
                        <a:t> </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dirty="0">
                          <a:effectLst/>
                        </a:rPr>
                        <a:t> </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88301255"/>
                  </a:ext>
                </a:extLst>
              </a:tr>
            </a:tbl>
          </a:graphicData>
        </a:graphic>
      </p:graphicFrame>
    </p:spTree>
    <p:extLst>
      <p:ext uri="{BB962C8B-B14F-4D97-AF65-F5344CB8AC3E}">
        <p14:creationId xmlns:p14="http://schemas.microsoft.com/office/powerpoint/2010/main" val="4107273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配置管理计划：</a:t>
            </a:r>
          </a:p>
        </p:txBody>
      </p:sp>
      <p:sp>
        <p:nvSpPr>
          <p:cNvPr id="8" name="文本框 9">
            <a:extLst>
              <a:ext uri="{FF2B5EF4-FFF2-40B4-BE49-F238E27FC236}">
                <a16:creationId xmlns:a16="http://schemas.microsoft.com/office/drawing/2014/main" id="{25D5B365-DAF8-49FA-A300-50D9F86F52C8}"/>
              </a:ext>
            </a:extLst>
          </p:cNvPr>
          <p:cNvSpPr txBox="1">
            <a:spLocks noChangeArrowheads="1"/>
          </p:cNvSpPr>
          <p:nvPr/>
        </p:nvSpPr>
        <p:spPr bwMode="auto">
          <a:xfrm>
            <a:off x="6653848" y="4125594"/>
            <a:ext cx="36131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4000" dirty="0"/>
              <a:t>版本管理工具</a:t>
            </a:r>
          </a:p>
        </p:txBody>
      </p:sp>
      <p:sp>
        <p:nvSpPr>
          <p:cNvPr id="9" name="文本框 13">
            <a:extLst>
              <a:ext uri="{FF2B5EF4-FFF2-40B4-BE49-F238E27FC236}">
                <a16:creationId xmlns:a16="http://schemas.microsoft.com/office/drawing/2014/main" id="{6024AB56-4C92-42A7-9EB7-6AE3B07E1B6F}"/>
              </a:ext>
            </a:extLst>
          </p:cNvPr>
          <p:cNvSpPr txBox="1">
            <a:spLocks noChangeArrowheads="1"/>
          </p:cNvSpPr>
          <p:nvPr/>
        </p:nvSpPr>
        <p:spPr bwMode="auto">
          <a:xfrm>
            <a:off x="1638677" y="4125595"/>
            <a:ext cx="36131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4000" dirty="0"/>
              <a:t>仓库服务器</a:t>
            </a:r>
          </a:p>
        </p:txBody>
      </p:sp>
      <p:pic>
        <p:nvPicPr>
          <p:cNvPr id="14" name="图片 13">
            <a:extLst>
              <a:ext uri="{FF2B5EF4-FFF2-40B4-BE49-F238E27FC236}">
                <a16:creationId xmlns:a16="http://schemas.microsoft.com/office/drawing/2014/main" id="{C7EA8186-CB9C-4D9E-B963-3FB2800A5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4141" y="2307259"/>
            <a:ext cx="3937686" cy="1309281"/>
          </a:xfrm>
          <a:prstGeom prst="rect">
            <a:avLst/>
          </a:prstGeom>
        </p:spPr>
      </p:pic>
      <p:pic>
        <p:nvPicPr>
          <p:cNvPr id="15" name="Picture 2" descr="https://timgsa.baidu.com/timg?image&amp;quality=80&amp;size=b9999_10000&amp;sec=1544260967923&amp;di=7d7b6a2f8f866b416912cb41aaf12a5a&amp;imgtype=jpg&amp;src=http%3A%2F%2Fimg1.imgtn.bdimg.com%2Fit%2Fu%3D286787381%2C2726460676%26fm%3D214%26gp%3D0.jpg">
            <a:extLst>
              <a:ext uri="{FF2B5EF4-FFF2-40B4-BE49-F238E27FC236}">
                <a16:creationId xmlns:a16="http://schemas.microsoft.com/office/drawing/2014/main" id="{127CC24A-A3D1-4888-83D5-4B54FD8E17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677" t="10948" r="33320" b="17484"/>
          <a:stretch/>
        </p:blipFill>
        <p:spPr bwMode="auto">
          <a:xfrm>
            <a:off x="7667625" y="2510244"/>
            <a:ext cx="1200150" cy="1390650"/>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41">
            <a:extLst>
              <a:ext uri="{FF2B5EF4-FFF2-40B4-BE49-F238E27FC236}">
                <a16:creationId xmlns:a16="http://schemas.microsoft.com/office/drawing/2014/main" id="{86655755-73D6-48A4-A9C6-661ED2A4594B}"/>
              </a:ext>
            </a:extLst>
          </p:cNvPr>
          <p:cNvSpPr txBox="1">
            <a:spLocks noChangeArrowheads="1"/>
          </p:cNvSpPr>
          <p:nvPr/>
        </p:nvSpPr>
        <p:spPr bwMode="auto">
          <a:xfrm>
            <a:off x="3080782" y="1467956"/>
            <a:ext cx="29199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3200" dirty="0"/>
              <a:t>配置管理工具</a:t>
            </a:r>
          </a:p>
        </p:txBody>
      </p:sp>
    </p:spTree>
    <p:extLst>
      <p:ext uri="{BB962C8B-B14F-4D97-AF65-F5344CB8AC3E}">
        <p14:creationId xmlns:p14="http://schemas.microsoft.com/office/powerpoint/2010/main" val="1612324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配置管理计划：</a:t>
            </a:r>
          </a:p>
        </p:txBody>
      </p:sp>
      <p:sp>
        <p:nvSpPr>
          <p:cNvPr id="10" name="文本框 41">
            <a:extLst>
              <a:ext uri="{FF2B5EF4-FFF2-40B4-BE49-F238E27FC236}">
                <a16:creationId xmlns:a16="http://schemas.microsoft.com/office/drawing/2014/main" id="{427A8B13-1AEA-4DA3-8E8B-04931B562BB9}"/>
              </a:ext>
            </a:extLst>
          </p:cNvPr>
          <p:cNvSpPr txBox="1">
            <a:spLocks noChangeArrowheads="1"/>
          </p:cNvSpPr>
          <p:nvPr/>
        </p:nvSpPr>
        <p:spPr bwMode="auto">
          <a:xfrm>
            <a:off x="696594" y="2207981"/>
            <a:ext cx="20510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3200" dirty="0"/>
              <a:t>分支结构</a:t>
            </a:r>
          </a:p>
        </p:txBody>
      </p:sp>
      <p:sp>
        <p:nvSpPr>
          <p:cNvPr id="11" name="矩形: 圆角 2">
            <a:extLst>
              <a:ext uri="{FF2B5EF4-FFF2-40B4-BE49-F238E27FC236}">
                <a16:creationId xmlns:a16="http://schemas.microsoft.com/office/drawing/2014/main" id="{02BBDE2D-EE36-403E-AF28-33BB092315B1}"/>
              </a:ext>
            </a:extLst>
          </p:cNvPr>
          <p:cNvSpPr/>
          <p:nvPr/>
        </p:nvSpPr>
        <p:spPr>
          <a:xfrm>
            <a:off x="4510883" y="1259285"/>
            <a:ext cx="2252663" cy="7127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Arial" panose="020B0604020202020204" pitchFamily="34" charset="0"/>
              <a:buNone/>
            </a:pPr>
            <a:r>
              <a:rPr lang="zh-CN" altLang="en-US" b="1" dirty="0"/>
              <a:t>软件工程系列课程教学辅助网站</a:t>
            </a:r>
            <a:endParaRPr lang="zh-CN" altLang="en-US" dirty="0"/>
          </a:p>
        </p:txBody>
      </p:sp>
      <p:cxnSp>
        <p:nvCxnSpPr>
          <p:cNvPr id="12" name="直接箭头连接符 11">
            <a:extLst>
              <a:ext uri="{FF2B5EF4-FFF2-40B4-BE49-F238E27FC236}">
                <a16:creationId xmlns:a16="http://schemas.microsoft.com/office/drawing/2014/main" id="{BF89C67B-B0C2-441E-8251-CB6D4D9B92A7}"/>
              </a:ext>
            </a:extLst>
          </p:cNvPr>
          <p:cNvCxnSpPr>
            <a:cxnSpLocks/>
            <a:stCxn id="11" idx="2"/>
            <a:endCxn id="13" idx="0"/>
          </p:cNvCxnSpPr>
          <p:nvPr/>
        </p:nvCxnSpPr>
        <p:spPr>
          <a:xfrm flipH="1">
            <a:off x="1511300" y="1972073"/>
            <a:ext cx="4125915" cy="20030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矩形: 圆角 5">
            <a:extLst>
              <a:ext uri="{FF2B5EF4-FFF2-40B4-BE49-F238E27FC236}">
                <a16:creationId xmlns:a16="http://schemas.microsoft.com/office/drawing/2014/main" id="{019D209A-86AA-4D9E-A6E5-53D2C01D7CC9}"/>
              </a:ext>
            </a:extLst>
          </p:cNvPr>
          <p:cNvSpPr/>
          <p:nvPr/>
        </p:nvSpPr>
        <p:spPr>
          <a:xfrm>
            <a:off x="975042" y="3975100"/>
            <a:ext cx="1072515" cy="5857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ym typeface="+mn-ea"/>
              </a:rPr>
              <a:t>Master</a:t>
            </a:r>
            <a:endParaRPr lang="zh-CN" altLang="en-US" dirty="0">
              <a:sym typeface="+mn-ea"/>
            </a:endParaRPr>
          </a:p>
        </p:txBody>
      </p:sp>
      <p:cxnSp>
        <p:nvCxnSpPr>
          <p:cNvPr id="17" name="直接箭头连接符 16">
            <a:extLst>
              <a:ext uri="{FF2B5EF4-FFF2-40B4-BE49-F238E27FC236}">
                <a16:creationId xmlns:a16="http://schemas.microsoft.com/office/drawing/2014/main" id="{8F028EC6-8724-43C8-A661-196AAC8490B0}"/>
              </a:ext>
            </a:extLst>
          </p:cNvPr>
          <p:cNvCxnSpPr>
            <a:cxnSpLocks/>
            <a:endCxn id="28" idx="0"/>
          </p:cNvCxnSpPr>
          <p:nvPr/>
        </p:nvCxnSpPr>
        <p:spPr>
          <a:xfrm flipH="1">
            <a:off x="3015773" y="1973263"/>
            <a:ext cx="2622712" cy="20383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直接箭头连接符 17">
            <a:extLst>
              <a:ext uri="{FF2B5EF4-FFF2-40B4-BE49-F238E27FC236}">
                <a16:creationId xmlns:a16="http://schemas.microsoft.com/office/drawing/2014/main" id="{55A93303-B2C3-41B9-8133-1F6A75D480E9}"/>
              </a:ext>
            </a:extLst>
          </p:cNvPr>
          <p:cNvCxnSpPr>
            <a:cxnSpLocks/>
            <a:endCxn id="29" idx="0"/>
          </p:cNvCxnSpPr>
          <p:nvPr/>
        </p:nvCxnSpPr>
        <p:spPr>
          <a:xfrm flipH="1">
            <a:off x="4451031" y="1973263"/>
            <a:ext cx="1187454" cy="20383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直接箭头连接符 18">
            <a:extLst>
              <a:ext uri="{FF2B5EF4-FFF2-40B4-BE49-F238E27FC236}">
                <a16:creationId xmlns:a16="http://schemas.microsoft.com/office/drawing/2014/main" id="{6E2CE732-48FF-4F3E-B23F-5B48ACAF9609}"/>
              </a:ext>
            </a:extLst>
          </p:cNvPr>
          <p:cNvCxnSpPr>
            <a:cxnSpLocks/>
            <a:endCxn id="30" idx="0"/>
          </p:cNvCxnSpPr>
          <p:nvPr/>
        </p:nvCxnSpPr>
        <p:spPr>
          <a:xfrm>
            <a:off x="5638484" y="1973263"/>
            <a:ext cx="462041" cy="20383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直接箭头连接符 19">
            <a:extLst>
              <a:ext uri="{FF2B5EF4-FFF2-40B4-BE49-F238E27FC236}">
                <a16:creationId xmlns:a16="http://schemas.microsoft.com/office/drawing/2014/main" id="{A7D69E7A-4219-4B89-B549-ED0D99543ADA}"/>
              </a:ext>
            </a:extLst>
          </p:cNvPr>
          <p:cNvCxnSpPr>
            <a:cxnSpLocks/>
            <a:endCxn id="31" idx="0"/>
          </p:cNvCxnSpPr>
          <p:nvPr/>
        </p:nvCxnSpPr>
        <p:spPr>
          <a:xfrm>
            <a:off x="5637215" y="1972668"/>
            <a:ext cx="2003106" cy="203386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直接箭头连接符 20">
            <a:extLst>
              <a:ext uri="{FF2B5EF4-FFF2-40B4-BE49-F238E27FC236}">
                <a16:creationId xmlns:a16="http://schemas.microsoft.com/office/drawing/2014/main" id="{FCE59EFD-3A24-42DD-B2A8-17D5DA422BE1}"/>
              </a:ext>
            </a:extLst>
          </p:cNvPr>
          <p:cNvCxnSpPr>
            <a:cxnSpLocks/>
            <a:endCxn id="32" idx="0"/>
          </p:cNvCxnSpPr>
          <p:nvPr/>
        </p:nvCxnSpPr>
        <p:spPr>
          <a:xfrm>
            <a:off x="5638484" y="1964170"/>
            <a:ext cx="3608387" cy="20414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文本框 38">
            <a:extLst>
              <a:ext uri="{FF2B5EF4-FFF2-40B4-BE49-F238E27FC236}">
                <a16:creationId xmlns:a16="http://schemas.microsoft.com/office/drawing/2014/main" id="{2F667AED-8F09-4934-96C5-84AA31225EE1}"/>
              </a:ext>
            </a:extLst>
          </p:cNvPr>
          <p:cNvSpPr txBox="1">
            <a:spLocks noChangeArrowheads="1"/>
          </p:cNvSpPr>
          <p:nvPr/>
        </p:nvSpPr>
        <p:spPr bwMode="auto">
          <a:xfrm>
            <a:off x="1101725" y="4937125"/>
            <a:ext cx="876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b="1" dirty="0">
                <a:solidFill>
                  <a:srgbClr val="FF0000"/>
                </a:solidFill>
              </a:rPr>
              <a:t>主分支</a:t>
            </a:r>
          </a:p>
        </p:txBody>
      </p:sp>
      <p:sp>
        <p:nvSpPr>
          <p:cNvPr id="23" name="文本框 43">
            <a:extLst>
              <a:ext uri="{FF2B5EF4-FFF2-40B4-BE49-F238E27FC236}">
                <a16:creationId xmlns:a16="http://schemas.microsoft.com/office/drawing/2014/main" id="{8E8F6A76-7228-4C0F-8FBD-8550C1B6A575}"/>
              </a:ext>
            </a:extLst>
          </p:cNvPr>
          <p:cNvSpPr txBox="1">
            <a:spLocks noChangeArrowheads="1"/>
          </p:cNvSpPr>
          <p:nvPr/>
        </p:nvSpPr>
        <p:spPr bwMode="auto">
          <a:xfrm>
            <a:off x="2443955" y="4895850"/>
            <a:ext cx="1108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dirty="0"/>
              <a:t>审核分支</a:t>
            </a:r>
          </a:p>
        </p:txBody>
      </p:sp>
      <p:sp>
        <p:nvSpPr>
          <p:cNvPr id="24" name="文本框 44">
            <a:extLst>
              <a:ext uri="{FF2B5EF4-FFF2-40B4-BE49-F238E27FC236}">
                <a16:creationId xmlns:a16="http://schemas.microsoft.com/office/drawing/2014/main" id="{03BA95EE-6634-47A6-BF38-313B20175A63}"/>
              </a:ext>
            </a:extLst>
          </p:cNvPr>
          <p:cNvSpPr txBox="1">
            <a:spLocks noChangeArrowheads="1"/>
          </p:cNvSpPr>
          <p:nvPr/>
        </p:nvSpPr>
        <p:spPr bwMode="auto">
          <a:xfrm>
            <a:off x="3879213" y="4908868"/>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dirty="0"/>
              <a:t>个人分支</a:t>
            </a:r>
          </a:p>
        </p:txBody>
      </p:sp>
      <p:sp>
        <p:nvSpPr>
          <p:cNvPr id="25" name="文本框 45">
            <a:extLst>
              <a:ext uri="{FF2B5EF4-FFF2-40B4-BE49-F238E27FC236}">
                <a16:creationId xmlns:a16="http://schemas.microsoft.com/office/drawing/2014/main" id="{DD5DA478-AC3A-413E-8A74-461F24214383}"/>
              </a:ext>
            </a:extLst>
          </p:cNvPr>
          <p:cNvSpPr txBox="1">
            <a:spLocks noChangeArrowheads="1"/>
          </p:cNvSpPr>
          <p:nvPr/>
        </p:nvSpPr>
        <p:spPr bwMode="auto">
          <a:xfrm>
            <a:off x="5528707" y="4917440"/>
            <a:ext cx="1108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dirty="0"/>
              <a:t>个人分支</a:t>
            </a:r>
          </a:p>
        </p:txBody>
      </p:sp>
      <p:sp>
        <p:nvSpPr>
          <p:cNvPr id="26" name="文本框 46">
            <a:extLst>
              <a:ext uri="{FF2B5EF4-FFF2-40B4-BE49-F238E27FC236}">
                <a16:creationId xmlns:a16="http://schemas.microsoft.com/office/drawing/2014/main" id="{8444C462-8DED-4261-99CB-E0F4265E644C}"/>
              </a:ext>
            </a:extLst>
          </p:cNvPr>
          <p:cNvSpPr txBox="1">
            <a:spLocks noChangeArrowheads="1"/>
          </p:cNvSpPr>
          <p:nvPr/>
        </p:nvSpPr>
        <p:spPr bwMode="auto">
          <a:xfrm>
            <a:off x="8675053" y="4939665"/>
            <a:ext cx="1108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dirty="0"/>
              <a:t>个人分支</a:t>
            </a:r>
          </a:p>
        </p:txBody>
      </p:sp>
      <p:sp>
        <p:nvSpPr>
          <p:cNvPr id="27" name="文本框 47">
            <a:extLst>
              <a:ext uri="{FF2B5EF4-FFF2-40B4-BE49-F238E27FC236}">
                <a16:creationId xmlns:a16="http://schemas.microsoft.com/office/drawing/2014/main" id="{AC4FB681-F401-4730-81BA-6EC6AFCBE766}"/>
              </a:ext>
            </a:extLst>
          </p:cNvPr>
          <p:cNvSpPr txBox="1">
            <a:spLocks noChangeArrowheads="1"/>
          </p:cNvSpPr>
          <p:nvPr/>
        </p:nvSpPr>
        <p:spPr bwMode="auto">
          <a:xfrm>
            <a:off x="10072688" y="4902200"/>
            <a:ext cx="1108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a:t>个人分支</a:t>
            </a:r>
          </a:p>
        </p:txBody>
      </p:sp>
      <p:sp>
        <p:nvSpPr>
          <p:cNvPr id="28" name="矩形: 圆角 5">
            <a:extLst>
              <a:ext uri="{FF2B5EF4-FFF2-40B4-BE49-F238E27FC236}">
                <a16:creationId xmlns:a16="http://schemas.microsoft.com/office/drawing/2014/main" id="{59AD5E23-297B-44A8-8B93-BD9BE40DEE5E}"/>
              </a:ext>
            </a:extLst>
          </p:cNvPr>
          <p:cNvSpPr/>
          <p:nvPr/>
        </p:nvSpPr>
        <p:spPr>
          <a:xfrm>
            <a:off x="2479515" y="4011612"/>
            <a:ext cx="1072515" cy="5857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ym typeface="+mn-ea"/>
              </a:rPr>
              <a:t>Provide</a:t>
            </a:r>
            <a:endParaRPr lang="zh-CN" altLang="en-US" dirty="0">
              <a:sym typeface="+mn-ea"/>
            </a:endParaRPr>
          </a:p>
        </p:txBody>
      </p:sp>
      <p:sp>
        <p:nvSpPr>
          <p:cNvPr id="29" name="矩形: 圆角 5">
            <a:extLst>
              <a:ext uri="{FF2B5EF4-FFF2-40B4-BE49-F238E27FC236}">
                <a16:creationId xmlns:a16="http://schemas.microsoft.com/office/drawing/2014/main" id="{FEF0CE36-EE85-4239-8249-9C1728B3F488}"/>
              </a:ext>
            </a:extLst>
          </p:cNvPr>
          <p:cNvSpPr/>
          <p:nvPr/>
        </p:nvSpPr>
        <p:spPr>
          <a:xfrm>
            <a:off x="3914773" y="4011612"/>
            <a:ext cx="1072515" cy="5857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ym typeface="+mn-ea"/>
              </a:rPr>
              <a:t>李俊</a:t>
            </a:r>
          </a:p>
        </p:txBody>
      </p:sp>
      <p:sp>
        <p:nvSpPr>
          <p:cNvPr id="30" name="矩形: 圆角 5">
            <a:extLst>
              <a:ext uri="{FF2B5EF4-FFF2-40B4-BE49-F238E27FC236}">
                <a16:creationId xmlns:a16="http://schemas.microsoft.com/office/drawing/2014/main" id="{687F0E2D-F9E5-4A23-9F49-61586DCAD06A}"/>
              </a:ext>
            </a:extLst>
          </p:cNvPr>
          <p:cNvSpPr/>
          <p:nvPr/>
        </p:nvSpPr>
        <p:spPr>
          <a:xfrm>
            <a:off x="5564267" y="4011612"/>
            <a:ext cx="1072515" cy="5857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ym typeface="+mn-ea"/>
              </a:rPr>
              <a:t>黄浩峰</a:t>
            </a:r>
          </a:p>
        </p:txBody>
      </p:sp>
      <p:sp>
        <p:nvSpPr>
          <p:cNvPr id="31" name="矩形: 圆角 5">
            <a:extLst>
              <a:ext uri="{FF2B5EF4-FFF2-40B4-BE49-F238E27FC236}">
                <a16:creationId xmlns:a16="http://schemas.microsoft.com/office/drawing/2014/main" id="{E2456FC6-26F3-4149-9BD4-BF1CC10E5753}"/>
              </a:ext>
            </a:extLst>
          </p:cNvPr>
          <p:cNvSpPr/>
          <p:nvPr/>
        </p:nvSpPr>
        <p:spPr>
          <a:xfrm>
            <a:off x="7104063" y="4006531"/>
            <a:ext cx="1072515" cy="5857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ym typeface="+mn-ea"/>
              </a:rPr>
              <a:t>叶忠杰</a:t>
            </a:r>
          </a:p>
        </p:txBody>
      </p:sp>
      <p:sp>
        <p:nvSpPr>
          <p:cNvPr id="32" name="矩形: 圆角 5">
            <a:extLst>
              <a:ext uri="{FF2B5EF4-FFF2-40B4-BE49-F238E27FC236}">
                <a16:creationId xmlns:a16="http://schemas.microsoft.com/office/drawing/2014/main" id="{164E77C5-3818-44C2-8777-9A9DD80BE86E}"/>
              </a:ext>
            </a:extLst>
          </p:cNvPr>
          <p:cNvSpPr/>
          <p:nvPr/>
        </p:nvSpPr>
        <p:spPr>
          <a:xfrm>
            <a:off x="8710613" y="4005579"/>
            <a:ext cx="1072515" cy="5857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ym typeface="+mn-ea"/>
              </a:rPr>
              <a:t>夏昌灏</a:t>
            </a:r>
          </a:p>
        </p:txBody>
      </p:sp>
      <p:sp>
        <p:nvSpPr>
          <p:cNvPr id="33" name="矩形: 圆角 5">
            <a:extLst>
              <a:ext uri="{FF2B5EF4-FFF2-40B4-BE49-F238E27FC236}">
                <a16:creationId xmlns:a16="http://schemas.microsoft.com/office/drawing/2014/main" id="{0C923289-EC0B-4809-896C-AF008AD67B93}"/>
              </a:ext>
            </a:extLst>
          </p:cNvPr>
          <p:cNvSpPr/>
          <p:nvPr/>
        </p:nvSpPr>
        <p:spPr>
          <a:xfrm>
            <a:off x="10145871" y="4005579"/>
            <a:ext cx="1072515" cy="5857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ym typeface="+mn-ea"/>
              </a:rPr>
              <a:t>吴荣欣</a:t>
            </a:r>
          </a:p>
        </p:txBody>
      </p:sp>
      <p:cxnSp>
        <p:nvCxnSpPr>
          <p:cNvPr id="34" name="直接箭头连接符 33">
            <a:extLst>
              <a:ext uri="{FF2B5EF4-FFF2-40B4-BE49-F238E27FC236}">
                <a16:creationId xmlns:a16="http://schemas.microsoft.com/office/drawing/2014/main" id="{648309FA-21A8-4B24-A840-07F6B5B54E0A}"/>
              </a:ext>
            </a:extLst>
          </p:cNvPr>
          <p:cNvCxnSpPr>
            <a:cxnSpLocks/>
            <a:endCxn id="33" idx="0"/>
          </p:cNvCxnSpPr>
          <p:nvPr/>
        </p:nvCxnSpPr>
        <p:spPr>
          <a:xfrm>
            <a:off x="5638484" y="1973263"/>
            <a:ext cx="5043645" cy="20323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5" name="文本框 45">
            <a:extLst>
              <a:ext uri="{FF2B5EF4-FFF2-40B4-BE49-F238E27FC236}">
                <a16:creationId xmlns:a16="http://schemas.microsoft.com/office/drawing/2014/main" id="{849F7D64-57B3-4990-A341-A2BD8988E76D}"/>
              </a:ext>
            </a:extLst>
          </p:cNvPr>
          <p:cNvSpPr txBox="1">
            <a:spLocks noChangeArrowheads="1"/>
          </p:cNvSpPr>
          <p:nvPr/>
        </p:nvSpPr>
        <p:spPr bwMode="auto">
          <a:xfrm>
            <a:off x="7037785" y="4902200"/>
            <a:ext cx="1108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dirty="0"/>
              <a:t>个人分支</a:t>
            </a:r>
          </a:p>
        </p:txBody>
      </p:sp>
    </p:spTree>
    <p:extLst>
      <p:ext uri="{BB962C8B-B14F-4D97-AF65-F5344CB8AC3E}">
        <p14:creationId xmlns:p14="http://schemas.microsoft.com/office/powerpoint/2010/main" val="2579494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配置管理计划：</a:t>
            </a:r>
          </a:p>
        </p:txBody>
      </p:sp>
      <p:sp>
        <p:nvSpPr>
          <p:cNvPr id="36" name="文本框 2">
            <a:extLst>
              <a:ext uri="{FF2B5EF4-FFF2-40B4-BE49-F238E27FC236}">
                <a16:creationId xmlns:a16="http://schemas.microsoft.com/office/drawing/2014/main" id="{3B916905-6923-4F9B-913C-F5E2C6BE9969}"/>
              </a:ext>
            </a:extLst>
          </p:cNvPr>
          <p:cNvSpPr txBox="1">
            <a:spLocks noChangeArrowheads="1"/>
          </p:cNvSpPr>
          <p:nvPr/>
        </p:nvSpPr>
        <p:spPr bwMode="auto">
          <a:xfrm>
            <a:off x="282247" y="2229434"/>
            <a:ext cx="50879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400" b="1" dirty="0">
                <a:latin typeface="微软雅黑" panose="020B0503020204020204" pitchFamily="34" charset="-122"/>
                <a:ea typeface="微软雅黑" panose="020B0503020204020204" pitchFamily="34" charset="-122"/>
              </a:rPr>
              <a:t>版本格式及更新</a:t>
            </a:r>
          </a:p>
        </p:txBody>
      </p:sp>
      <p:sp>
        <p:nvSpPr>
          <p:cNvPr id="37" name="矩形 36">
            <a:extLst>
              <a:ext uri="{FF2B5EF4-FFF2-40B4-BE49-F238E27FC236}">
                <a16:creationId xmlns:a16="http://schemas.microsoft.com/office/drawing/2014/main" id="{AE1DDD8A-66A5-4CE3-B5C3-09D00E8DB2B7}"/>
              </a:ext>
            </a:extLst>
          </p:cNvPr>
          <p:cNvSpPr/>
          <p:nvPr/>
        </p:nvSpPr>
        <p:spPr>
          <a:xfrm>
            <a:off x="177194" y="2866436"/>
            <a:ext cx="6324600" cy="3573992"/>
          </a:xfrm>
          <a:prstGeom prst="rect">
            <a:avLst/>
          </a:prstGeom>
        </p:spPr>
        <p:txBody>
          <a:bodyPr wrap="square">
            <a:spAutoFit/>
          </a:bodyPr>
          <a:lstStyle/>
          <a:p>
            <a:pPr marL="810260" indent="-629920">
              <a:spcAft>
                <a:spcPts val="0"/>
              </a:spcAft>
            </a:pPr>
            <a:r>
              <a:rPr lang="zh-CN" altLang="zh-CN" sz="20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版本格式</a:t>
            </a:r>
          </a:p>
          <a:p>
            <a:pPr marL="342900" lvl="0" indent="-342900" algn="just">
              <a:lnSpc>
                <a:spcPct val="150000"/>
              </a:lnSpc>
              <a:spcAft>
                <a:spcPts val="0"/>
              </a:spcAft>
              <a:buFont typeface="Wingdings" panose="05000000000000000000" pitchFamily="2" charset="2"/>
              <a:buChar char=""/>
            </a:pPr>
            <a:r>
              <a:rPr lang="zh-CN" altLang="zh-CN" kern="100" dirty="0">
                <a:latin typeface="Calibri" panose="020F0502020204030204" pitchFamily="34" charset="0"/>
                <a:ea typeface="等线" panose="02010600030101010101" pitchFamily="2" charset="-122"/>
                <a:cs typeface="Times New Roman" panose="02020603050405020304" pitchFamily="18" charset="0"/>
              </a:rPr>
              <a:t>每一个</a:t>
            </a:r>
            <a:r>
              <a:rPr lang="zh-CN" altLang="zh-CN"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文档</a:t>
            </a:r>
            <a:r>
              <a:rPr lang="zh-CN" altLang="zh-CN" kern="100" dirty="0">
                <a:latin typeface="Calibri" panose="020F0502020204030204" pitchFamily="34" charset="0"/>
                <a:ea typeface="等线" panose="02010600030101010101" pitchFamily="2" charset="-122"/>
                <a:cs typeface="Times New Roman" panose="02020603050405020304" pitchFamily="18" charset="0"/>
              </a:rPr>
              <a:t>的版本格式为</a:t>
            </a:r>
            <a:r>
              <a:rPr lang="en-US" altLang="zh-CN" kern="100" dirty="0">
                <a:latin typeface="Calibri" panose="020F0502020204030204" pitchFamily="34" charset="0"/>
                <a:ea typeface="等线" panose="02010600030101010101" pitchFamily="2" charset="-122"/>
                <a:cs typeface="Times New Roman" panose="02020603050405020304" pitchFamily="18" charset="0"/>
              </a:rPr>
              <a:t>[</a:t>
            </a:r>
            <a:r>
              <a:rPr lang="zh-CN" altLang="zh-CN" kern="100" dirty="0">
                <a:latin typeface="Calibri" panose="020F0502020204030204" pitchFamily="34" charset="0"/>
                <a:ea typeface="等线" panose="02010600030101010101" pitchFamily="2" charset="-122"/>
                <a:cs typeface="Times New Roman" panose="02020603050405020304" pitchFamily="18" charset="0"/>
              </a:rPr>
              <a:t>主版本号</a:t>
            </a:r>
            <a:r>
              <a:rPr lang="en-US" altLang="zh-CN" kern="100" dirty="0">
                <a:latin typeface="Calibri" panose="020F0502020204030204" pitchFamily="34" charset="0"/>
                <a:ea typeface="等线" panose="02010600030101010101" pitchFamily="2" charset="-122"/>
                <a:cs typeface="Times New Roman" panose="02020603050405020304" pitchFamily="18" charset="0"/>
              </a:rPr>
              <a:t>.</a:t>
            </a:r>
            <a:r>
              <a:rPr lang="zh-CN" altLang="zh-CN" kern="100" dirty="0">
                <a:latin typeface="Calibri" panose="020F0502020204030204" pitchFamily="34" charset="0"/>
                <a:ea typeface="等线" panose="02010600030101010101" pitchFamily="2" charset="-122"/>
                <a:cs typeface="Times New Roman" panose="02020603050405020304" pitchFamily="18" charset="0"/>
              </a:rPr>
              <a:t>子版本号</a:t>
            </a:r>
            <a:r>
              <a:rPr lang="en-US" altLang="zh-CN" kern="100" dirty="0">
                <a:latin typeface="Calibri" panose="020F0502020204030204" pitchFamily="34" charset="0"/>
                <a:ea typeface="等线" panose="02010600030101010101" pitchFamily="2" charset="-122"/>
                <a:cs typeface="Times New Roman" panose="02020603050405020304" pitchFamily="18" charset="0"/>
              </a:rPr>
              <a:t>.</a:t>
            </a:r>
            <a:r>
              <a:rPr lang="zh-CN" altLang="zh-CN" kern="100" dirty="0">
                <a:latin typeface="Calibri" panose="020F0502020204030204" pitchFamily="34" charset="0"/>
                <a:ea typeface="等线" panose="02010600030101010101" pitchFamily="2" charset="-122"/>
                <a:cs typeface="Times New Roman" panose="02020603050405020304" pitchFamily="18" charset="0"/>
              </a:rPr>
              <a:t>修正版本号</a:t>
            </a:r>
            <a:r>
              <a:rPr lang="en-US" altLang="zh-CN" kern="100" dirty="0">
                <a:latin typeface="Calibri" panose="020F0502020204030204" pitchFamily="34" charset="0"/>
                <a:ea typeface="等线" panose="02010600030101010101" pitchFamily="2" charset="-122"/>
                <a:cs typeface="Times New Roman" panose="02020603050405020304" pitchFamily="18" charset="0"/>
              </a:rPr>
              <a:t>]</a:t>
            </a:r>
            <a:r>
              <a:rPr lang="zh-CN" altLang="zh-CN" kern="100" dirty="0">
                <a:latin typeface="Calibri" panose="020F0502020204030204" pitchFamily="34" charset="0"/>
                <a:ea typeface="等线" panose="02010600030101010101" pitchFamily="2" charset="-122"/>
                <a:cs typeface="Times New Roman" panose="02020603050405020304" pitchFamily="18" charset="0"/>
              </a:rPr>
              <a:t>。</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zh-CN" altLang="zh-CN" kern="100" dirty="0">
                <a:latin typeface="Calibri" panose="020F0502020204030204" pitchFamily="34" charset="0"/>
                <a:ea typeface="等线" panose="02010600030101010101" pitchFamily="2" charset="-122"/>
                <a:cs typeface="Times New Roman" panose="02020603050405020304" pitchFamily="18" charset="0"/>
              </a:rPr>
              <a:t>示例：</a:t>
            </a:r>
            <a:r>
              <a:rPr lang="en-US" altLang="zh-CN" kern="100" dirty="0">
                <a:latin typeface="Calibri" panose="020F0502020204030204" pitchFamily="34" charset="0"/>
                <a:ea typeface="等线" panose="02010600030101010101" pitchFamily="2" charset="-122"/>
                <a:cs typeface="Times New Roman" panose="02020603050405020304" pitchFamily="18" charset="0"/>
              </a:rPr>
              <a:t>0.1.1</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zh-CN" altLang="zh-CN" kern="100" dirty="0">
                <a:latin typeface="Calibri" panose="020F0502020204030204" pitchFamily="34" charset="0"/>
                <a:ea typeface="等线" panose="02010600030101010101" pitchFamily="2" charset="-122"/>
                <a:cs typeface="Times New Roman" panose="02020603050405020304" pitchFamily="18" charset="0"/>
              </a:rPr>
              <a:t>文档的初始版本为</a:t>
            </a:r>
            <a:r>
              <a:rPr lang="en-US" altLang="zh-CN" kern="100" dirty="0">
                <a:latin typeface="Calibri" panose="020F0502020204030204" pitchFamily="34" charset="0"/>
                <a:ea typeface="等线" panose="02010600030101010101" pitchFamily="2" charset="-122"/>
                <a:cs typeface="Times New Roman" panose="02020603050405020304" pitchFamily="18" charset="0"/>
              </a:rPr>
              <a:t>0.1.0</a:t>
            </a:r>
            <a:r>
              <a:rPr lang="zh-CN" altLang="zh-CN" kern="100" dirty="0">
                <a:latin typeface="Calibri" panose="020F0502020204030204" pitchFamily="34" charset="0"/>
                <a:ea typeface="等线" panose="02010600030101010101" pitchFamily="2" charset="-122"/>
                <a:cs typeface="Times New Roman" panose="02020603050405020304" pitchFamily="18" charset="0"/>
              </a:rPr>
              <a:t>。</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marL="810260" indent="-629920">
              <a:spcAft>
                <a:spcPts val="0"/>
              </a:spcAft>
            </a:pPr>
            <a:r>
              <a:rPr lang="zh-CN" altLang="zh-CN" sz="20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版本更新</a:t>
            </a:r>
          </a:p>
          <a:p>
            <a:pPr marL="342900" lvl="0" indent="-342900" algn="just">
              <a:lnSpc>
                <a:spcPct val="150000"/>
              </a:lnSpc>
              <a:spcAft>
                <a:spcPts val="0"/>
              </a:spcAft>
              <a:buFont typeface="Wingdings" panose="05000000000000000000" pitchFamily="2" charset="2"/>
              <a:buChar char=""/>
            </a:pPr>
            <a:r>
              <a:rPr lang="zh-CN" altLang="zh-CN" kern="100" dirty="0">
                <a:latin typeface="Calibri" panose="020F0502020204030204" pitchFamily="34" charset="0"/>
                <a:ea typeface="等线" panose="02010600030101010101" pitchFamily="2" charset="-122"/>
                <a:cs typeface="Times New Roman" panose="02020603050405020304" pitchFamily="18" charset="0"/>
              </a:rPr>
              <a:t>当文件内容有了重大的变化或改进，主版本号加</a:t>
            </a:r>
            <a:r>
              <a:rPr lang="en-US" altLang="zh-CN" kern="100" dirty="0">
                <a:latin typeface="Calibri" panose="020F0502020204030204" pitchFamily="34" charset="0"/>
                <a:ea typeface="等线" panose="02010600030101010101" pitchFamily="2" charset="-122"/>
                <a:cs typeface="Times New Roman" panose="02020603050405020304" pitchFamily="18" charset="0"/>
              </a:rPr>
              <a:t>1</a:t>
            </a:r>
            <a:r>
              <a:rPr lang="zh-CN" altLang="zh-CN" kern="100" dirty="0">
                <a:latin typeface="Calibri" panose="020F0502020204030204" pitchFamily="34" charset="0"/>
                <a:ea typeface="等线" panose="02010600030101010101" pitchFamily="2" charset="-122"/>
                <a:cs typeface="Times New Roman" panose="02020603050405020304" pitchFamily="18" charset="0"/>
              </a:rPr>
              <a:t>。</a:t>
            </a:r>
          </a:p>
          <a:p>
            <a:pPr marL="342900" lvl="0" indent="-342900" algn="just">
              <a:lnSpc>
                <a:spcPct val="150000"/>
              </a:lnSpc>
              <a:spcAft>
                <a:spcPts val="0"/>
              </a:spcAft>
              <a:buFont typeface="Wingdings" panose="05000000000000000000" pitchFamily="2" charset="2"/>
              <a:buChar char=""/>
            </a:pPr>
            <a:r>
              <a:rPr lang="zh-CN" altLang="zh-CN" kern="100" dirty="0">
                <a:latin typeface="Calibri" panose="020F0502020204030204" pitchFamily="34" charset="0"/>
                <a:ea typeface="等线" panose="02010600030101010101" pitchFamily="2" charset="-122"/>
                <a:cs typeface="Times New Roman" panose="02020603050405020304" pitchFamily="18" charset="0"/>
              </a:rPr>
              <a:t>当文档的内容有了模块的增加、补充等，子版本号加</a:t>
            </a:r>
            <a:r>
              <a:rPr lang="en-US" altLang="zh-CN" kern="100" dirty="0">
                <a:latin typeface="Calibri" panose="020F0502020204030204" pitchFamily="34" charset="0"/>
                <a:ea typeface="等线" panose="02010600030101010101" pitchFamily="2" charset="-122"/>
                <a:cs typeface="Times New Roman" panose="02020603050405020304" pitchFamily="18" charset="0"/>
              </a:rPr>
              <a:t>1</a:t>
            </a:r>
            <a:r>
              <a:rPr lang="zh-CN" altLang="zh-CN" kern="100" dirty="0">
                <a:latin typeface="Calibri" panose="020F0502020204030204" pitchFamily="34" charset="0"/>
                <a:ea typeface="等线" panose="02010600030101010101" pitchFamily="2" charset="-122"/>
                <a:cs typeface="Times New Roman" panose="02020603050405020304" pitchFamily="18" charset="0"/>
              </a:rPr>
              <a:t>。</a:t>
            </a:r>
          </a:p>
          <a:p>
            <a:pPr marL="342900" lvl="0" indent="-342900" algn="just">
              <a:lnSpc>
                <a:spcPct val="150000"/>
              </a:lnSpc>
              <a:spcAft>
                <a:spcPts val="0"/>
              </a:spcAft>
              <a:buFont typeface="Wingdings" panose="05000000000000000000" pitchFamily="2" charset="2"/>
              <a:buChar char=""/>
            </a:pPr>
            <a:r>
              <a:rPr lang="zh-CN" altLang="zh-CN" kern="100" dirty="0">
                <a:latin typeface="Calibri" panose="020F0502020204030204" pitchFamily="34" charset="0"/>
                <a:ea typeface="等线" panose="02010600030101010101" pitchFamily="2" charset="-122"/>
                <a:cs typeface="Times New Roman" panose="02020603050405020304" pitchFamily="18" charset="0"/>
              </a:rPr>
              <a:t>当文档的内容有了小修改，如修正了纰漏等，修正版本号加</a:t>
            </a:r>
            <a:r>
              <a:rPr lang="en-US" altLang="zh-CN" kern="100" dirty="0">
                <a:latin typeface="Calibri" panose="020F0502020204030204" pitchFamily="34" charset="0"/>
                <a:ea typeface="等线" panose="02010600030101010101" pitchFamily="2" charset="-122"/>
                <a:cs typeface="Times New Roman" panose="02020603050405020304" pitchFamily="18" charset="0"/>
              </a:rPr>
              <a:t>1</a:t>
            </a:r>
            <a:r>
              <a:rPr lang="zh-CN" altLang="zh-CN" kern="100" dirty="0">
                <a:latin typeface="Calibri" panose="020F0502020204030204" pitchFamily="34" charset="0"/>
                <a:ea typeface="等线" panose="02010600030101010101" pitchFamily="2" charset="-122"/>
                <a:cs typeface="Times New Roman" panose="02020603050405020304" pitchFamily="18" charset="0"/>
              </a:rPr>
              <a:t>。</a:t>
            </a:r>
          </a:p>
        </p:txBody>
      </p:sp>
      <p:pic>
        <p:nvPicPr>
          <p:cNvPr id="38" name="图片 37">
            <a:extLst>
              <a:ext uri="{FF2B5EF4-FFF2-40B4-BE49-F238E27FC236}">
                <a16:creationId xmlns:a16="http://schemas.microsoft.com/office/drawing/2014/main" id="{41941BF1-072D-4A67-904D-6305D401ECDD}"/>
              </a:ext>
            </a:extLst>
          </p:cNvPr>
          <p:cNvPicPr>
            <a:picLocks noChangeAspect="1"/>
          </p:cNvPicPr>
          <p:nvPr/>
        </p:nvPicPr>
        <p:blipFill>
          <a:blip r:embed="rId2"/>
          <a:stretch>
            <a:fillRect/>
          </a:stretch>
        </p:blipFill>
        <p:spPr>
          <a:xfrm>
            <a:off x="6641590" y="1389353"/>
            <a:ext cx="5485714" cy="4295238"/>
          </a:xfrm>
          <a:prstGeom prst="rect">
            <a:avLst/>
          </a:prstGeom>
        </p:spPr>
      </p:pic>
    </p:spTree>
    <p:extLst>
      <p:ext uri="{BB962C8B-B14F-4D97-AF65-F5344CB8AC3E}">
        <p14:creationId xmlns:p14="http://schemas.microsoft.com/office/powerpoint/2010/main" val="10967422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3</a:t>
            </a:r>
            <a:endParaRPr lang="zh-CN" altLang="en-US" sz="50000" dirty="0">
              <a:solidFill>
                <a:schemeClr val="bg1"/>
              </a:solidFill>
            </a:endParaRPr>
          </a:p>
        </p:txBody>
      </p:sp>
      <p:sp>
        <p:nvSpPr>
          <p:cNvPr id="6" name="矩形 5">
            <a:extLst>
              <a:ext uri="{FF2B5EF4-FFF2-40B4-BE49-F238E27FC236}">
                <a16:creationId xmlns:a16="http://schemas.microsoft.com/office/drawing/2014/main" id="{A0873E73-823F-44F9-A1E6-4C50ACD6EB05}"/>
              </a:ext>
            </a:extLst>
          </p:cNvPr>
          <p:cNvSpPr/>
          <p:nvPr/>
        </p:nvSpPr>
        <p:spPr>
          <a:xfrm>
            <a:off x="5912100" y="2921169"/>
            <a:ext cx="3262428"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会议记录</a:t>
            </a:r>
          </a:p>
        </p:txBody>
      </p:sp>
    </p:spTree>
    <p:extLst>
      <p:ext uri="{BB962C8B-B14F-4D97-AF65-F5344CB8AC3E}">
        <p14:creationId xmlns:p14="http://schemas.microsoft.com/office/powerpoint/2010/main" val="1515997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会议记录</a:t>
            </a:r>
          </a:p>
        </p:txBody>
      </p:sp>
      <p:pic>
        <p:nvPicPr>
          <p:cNvPr id="4" name="图片 3">
            <a:extLst>
              <a:ext uri="{FF2B5EF4-FFF2-40B4-BE49-F238E27FC236}">
                <a16:creationId xmlns:a16="http://schemas.microsoft.com/office/drawing/2014/main" id="{32DB378F-AF22-4D6F-8E3D-F769408458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0943" y="1199360"/>
            <a:ext cx="5830114" cy="5658640"/>
          </a:xfrm>
          <a:prstGeom prst="rect">
            <a:avLst/>
          </a:prstGeom>
        </p:spPr>
      </p:pic>
    </p:spTree>
    <p:extLst>
      <p:ext uri="{BB962C8B-B14F-4D97-AF65-F5344CB8AC3E}">
        <p14:creationId xmlns:p14="http://schemas.microsoft.com/office/powerpoint/2010/main" val="1775770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56715" y="791521"/>
            <a:ext cx="3358533" cy="923330"/>
          </a:xfrm>
          <a:prstGeom prst="rect">
            <a:avLst/>
          </a:prstGeom>
          <a:noFill/>
        </p:spPr>
        <p:txBody>
          <a:bodyPr wrap="square" rtlCol="0">
            <a:spAutoFit/>
          </a:bodyPr>
          <a:lstStyle/>
          <a:p>
            <a:r>
              <a:rPr lang="en-US" altLang="zh-CN" sz="5400" b="1" dirty="0">
                <a:solidFill>
                  <a:schemeClr val="bg1"/>
                </a:solidFill>
              </a:rPr>
              <a:t>CONTENTS</a:t>
            </a:r>
            <a:endParaRPr lang="zh-CN" altLang="en-US" sz="5400" b="1" dirty="0">
              <a:solidFill>
                <a:schemeClr val="bg1"/>
              </a:solidFill>
            </a:endParaRPr>
          </a:p>
        </p:txBody>
      </p:sp>
      <p:sp>
        <p:nvSpPr>
          <p:cNvPr id="3" name="椭圆 2"/>
          <p:cNvSpPr/>
          <p:nvPr/>
        </p:nvSpPr>
        <p:spPr>
          <a:xfrm>
            <a:off x="593331" y="171485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16</a:t>
            </a:r>
            <a:endParaRPr lang="zh-CN" altLang="en-US" sz="2800" b="1" dirty="0"/>
          </a:p>
        </p:txBody>
      </p:sp>
      <p:sp>
        <p:nvSpPr>
          <p:cNvPr id="4" name="文本框 3"/>
          <p:cNvSpPr txBox="1"/>
          <p:nvPr/>
        </p:nvSpPr>
        <p:spPr>
          <a:xfrm>
            <a:off x="1691709" y="1925523"/>
            <a:ext cx="2941672"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Team Building</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5" name="椭圆 4"/>
          <p:cNvSpPr/>
          <p:nvPr/>
        </p:nvSpPr>
        <p:spPr>
          <a:xfrm>
            <a:off x="593331" y="262290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17</a:t>
            </a:r>
            <a:endParaRPr lang="zh-CN" altLang="en-US" sz="2800" b="1" dirty="0"/>
          </a:p>
        </p:txBody>
      </p:sp>
      <p:sp>
        <p:nvSpPr>
          <p:cNvPr id="6" name="文本框 5"/>
          <p:cNvSpPr txBox="1"/>
          <p:nvPr/>
        </p:nvSpPr>
        <p:spPr>
          <a:xfrm>
            <a:off x="1691709" y="2833573"/>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项目总结报告</a:t>
            </a:r>
          </a:p>
        </p:txBody>
      </p:sp>
      <p:sp>
        <p:nvSpPr>
          <p:cNvPr id="9" name="椭圆 8"/>
          <p:cNvSpPr/>
          <p:nvPr/>
        </p:nvSpPr>
        <p:spPr>
          <a:xfrm>
            <a:off x="593331" y="351735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18</a:t>
            </a:r>
            <a:endParaRPr lang="zh-CN" altLang="en-US" sz="2800" b="1" dirty="0"/>
          </a:p>
        </p:txBody>
      </p:sp>
      <p:sp>
        <p:nvSpPr>
          <p:cNvPr id="10" name="文本框 9"/>
          <p:cNvSpPr txBox="1"/>
          <p:nvPr/>
        </p:nvSpPr>
        <p:spPr>
          <a:xfrm>
            <a:off x="1691709" y="3728028"/>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成员绩效打分</a:t>
            </a:r>
          </a:p>
        </p:txBody>
      </p:sp>
    </p:spTree>
    <p:extLst>
      <p:ext uri="{BB962C8B-B14F-4D97-AF65-F5344CB8AC3E}">
        <p14:creationId xmlns:p14="http://schemas.microsoft.com/office/powerpoint/2010/main" val="34245588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会议记录</a:t>
            </a:r>
          </a:p>
        </p:txBody>
      </p:sp>
      <p:pic>
        <p:nvPicPr>
          <p:cNvPr id="5" name="图片 4">
            <a:extLst>
              <a:ext uri="{FF2B5EF4-FFF2-40B4-BE49-F238E27FC236}">
                <a16:creationId xmlns:a16="http://schemas.microsoft.com/office/drawing/2014/main" id="{AA593C35-81B4-424E-B62F-E43E839FA7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1209709"/>
            <a:ext cx="4481270" cy="5585538"/>
          </a:xfrm>
          <a:prstGeom prst="rect">
            <a:avLst/>
          </a:prstGeom>
        </p:spPr>
      </p:pic>
    </p:spTree>
    <p:extLst>
      <p:ext uri="{BB962C8B-B14F-4D97-AF65-F5344CB8AC3E}">
        <p14:creationId xmlns:p14="http://schemas.microsoft.com/office/powerpoint/2010/main" val="34464448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4</a:t>
            </a:r>
            <a:endParaRPr lang="zh-CN" altLang="en-US" sz="50000" dirty="0">
              <a:solidFill>
                <a:schemeClr val="bg1"/>
              </a:solidFill>
            </a:endParaRPr>
          </a:p>
        </p:txBody>
      </p:sp>
      <p:sp>
        <p:nvSpPr>
          <p:cNvPr id="4" name="矩形 3"/>
          <p:cNvSpPr/>
          <p:nvPr/>
        </p:nvSpPr>
        <p:spPr>
          <a:xfrm>
            <a:off x="5851807" y="2861704"/>
            <a:ext cx="3262428"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评审记录</a:t>
            </a:r>
          </a:p>
        </p:txBody>
      </p:sp>
    </p:spTree>
    <p:extLst>
      <p:ext uri="{BB962C8B-B14F-4D97-AF65-F5344CB8AC3E}">
        <p14:creationId xmlns:p14="http://schemas.microsoft.com/office/powerpoint/2010/main" val="20830233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评审记录</a:t>
            </a:r>
          </a:p>
        </p:txBody>
      </p:sp>
      <p:pic>
        <p:nvPicPr>
          <p:cNvPr id="4" name="图片 3">
            <a:extLst>
              <a:ext uri="{FF2B5EF4-FFF2-40B4-BE49-F238E27FC236}">
                <a16:creationId xmlns:a16="http://schemas.microsoft.com/office/drawing/2014/main" id="{0B279473-8B59-459A-BB2C-A89EA8C3CA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5122" y="2387472"/>
            <a:ext cx="10223930" cy="3048128"/>
          </a:xfrm>
          <a:prstGeom prst="rect">
            <a:avLst/>
          </a:prstGeom>
        </p:spPr>
      </p:pic>
    </p:spTree>
    <p:extLst>
      <p:ext uri="{BB962C8B-B14F-4D97-AF65-F5344CB8AC3E}">
        <p14:creationId xmlns:p14="http://schemas.microsoft.com/office/powerpoint/2010/main" val="8602936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评审记录</a:t>
            </a:r>
          </a:p>
        </p:txBody>
      </p:sp>
      <p:pic>
        <p:nvPicPr>
          <p:cNvPr id="5" name="图片 4">
            <a:extLst>
              <a:ext uri="{FF2B5EF4-FFF2-40B4-BE49-F238E27FC236}">
                <a16:creationId xmlns:a16="http://schemas.microsoft.com/office/drawing/2014/main" id="{A67C0ED4-0344-4315-BB8B-5DEA97C9DF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777" y="1217630"/>
            <a:ext cx="8608123" cy="5640370"/>
          </a:xfrm>
          <a:prstGeom prst="rect">
            <a:avLst/>
          </a:prstGeom>
        </p:spPr>
      </p:pic>
    </p:spTree>
    <p:extLst>
      <p:ext uri="{BB962C8B-B14F-4D97-AF65-F5344CB8AC3E}">
        <p14:creationId xmlns:p14="http://schemas.microsoft.com/office/powerpoint/2010/main" val="15882621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评审记录</a:t>
            </a:r>
          </a:p>
        </p:txBody>
      </p:sp>
      <p:pic>
        <p:nvPicPr>
          <p:cNvPr id="5" name="图片 4">
            <a:extLst>
              <a:ext uri="{FF2B5EF4-FFF2-40B4-BE49-F238E27FC236}">
                <a16:creationId xmlns:a16="http://schemas.microsoft.com/office/drawing/2014/main" id="{87627B87-EBAE-4D2E-9978-2D6D442F83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4381" y="1143000"/>
            <a:ext cx="4725011" cy="5521590"/>
          </a:xfrm>
          <a:prstGeom prst="rect">
            <a:avLst/>
          </a:prstGeom>
        </p:spPr>
      </p:pic>
    </p:spTree>
    <p:extLst>
      <p:ext uri="{BB962C8B-B14F-4D97-AF65-F5344CB8AC3E}">
        <p14:creationId xmlns:p14="http://schemas.microsoft.com/office/powerpoint/2010/main" val="31996468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5</a:t>
            </a:r>
            <a:endParaRPr lang="zh-CN" altLang="en-US" sz="50000" dirty="0">
              <a:solidFill>
                <a:schemeClr val="bg1"/>
              </a:solidFill>
            </a:endParaRPr>
          </a:p>
        </p:txBody>
      </p:sp>
      <p:sp>
        <p:nvSpPr>
          <p:cNvPr id="4" name="矩形 3"/>
          <p:cNvSpPr/>
          <p:nvPr/>
        </p:nvSpPr>
        <p:spPr>
          <a:xfrm>
            <a:off x="5851807" y="2861704"/>
            <a:ext cx="3262428"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版本管理</a:t>
            </a:r>
            <a:endParaRPr lang="en-US" altLang="zh-CN" sz="6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92790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版本管理</a:t>
            </a:r>
          </a:p>
        </p:txBody>
      </p:sp>
      <p:pic>
        <p:nvPicPr>
          <p:cNvPr id="4" name="图片 3">
            <a:extLst>
              <a:ext uri="{FF2B5EF4-FFF2-40B4-BE49-F238E27FC236}">
                <a16:creationId xmlns:a16="http://schemas.microsoft.com/office/drawing/2014/main" id="{D85179A4-FBC6-44C6-8B38-12F6AA5CD9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1394139"/>
            <a:ext cx="5763087" cy="5463861"/>
          </a:xfrm>
          <a:prstGeom prst="rect">
            <a:avLst/>
          </a:prstGeom>
        </p:spPr>
      </p:pic>
    </p:spTree>
    <p:extLst>
      <p:ext uri="{BB962C8B-B14F-4D97-AF65-F5344CB8AC3E}">
        <p14:creationId xmlns:p14="http://schemas.microsoft.com/office/powerpoint/2010/main" val="26610268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6</a:t>
            </a:r>
            <a:endParaRPr lang="zh-CN" altLang="en-US" sz="50000" dirty="0">
              <a:solidFill>
                <a:schemeClr val="bg1"/>
              </a:solidFill>
            </a:endParaRPr>
          </a:p>
        </p:txBody>
      </p:sp>
      <p:sp>
        <p:nvSpPr>
          <p:cNvPr id="4" name="矩形 3"/>
          <p:cNvSpPr/>
          <p:nvPr/>
        </p:nvSpPr>
        <p:spPr>
          <a:xfrm>
            <a:off x="5851807" y="2861704"/>
            <a:ext cx="6058065" cy="1015661"/>
          </a:xfrm>
          <a:prstGeom prst="rect">
            <a:avLst/>
          </a:prstGeom>
        </p:spPr>
        <p:txBody>
          <a:bodyPr wrap="none" lIns="91438" tIns="45719" rIns="91438" bIns="45719">
            <a:spAutoFit/>
          </a:bodyPr>
          <a:lstStyle/>
          <a:p>
            <a:r>
              <a:rPr lang="en-US" altLang="zh-CN" sz="6000" b="1" dirty="0">
                <a:solidFill>
                  <a:schemeClr val="bg1"/>
                </a:solidFill>
                <a:latin typeface="微软雅黑" panose="020B0503020204020204" pitchFamily="34" charset="-122"/>
                <a:ea typeface="微软雅黑" panose="020B0503020204020204" pitchFamily="34" charset="-122"/>
              </a:rPr>
              <a:t>Vision &amp; Scope</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02314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a:latin typeface="Century Gothic"/>
              </a:rPr>
              <a:t>Vision &amp; Scope</a:t>
            </a:r>
          </a:p>
        </p:txBody>
      </p:sp>
      <p:sp>
        <p:nvSpPr>
          <p:cNvPr id="5" name="矩形 4">
            <a:extLst>
              <a:ext uri="{FF2B5EF4-FFF2-40B4-BE49-F238E27FC236}">
                <a16:creationId xmlns:a16="http://schemas.microsoft.com/office/drawing/2014/main" id="{2E6A2598-3FAE-4C11-A6B7-5DB0134C4FBA}"/>
              </a:ext>
            </a:extLst>
          </p:cNvPr>
          <p:cNvSpPr/>
          <p:nvPr/>
        </p:nvSpPr>
        <p:spPr>
          <a:xfrm>
            <a:off x="621594" y="1566952"/>
            <a:ext cx="11111345" cy="3724096"/>
          </a:xfrm>
          <a:prstGeom prst="rect">
            <a:avLst/>
          </a:prstGeom>
        </p:spPr>
        <p:txBody>
          <a:bodyPr wrap="square">
            <a:spAutoFit/>
          </a:bodyPr>
          <a:lstStyle/>
          <a:p>
            <a:r>
              <a:rPr lang="zh-CN" altLang="zh-CN" sz="4000" b="1" dirty="0"/>
              <a:t>业务背景</a:t>
            </a:r>
          </a:p>
          <a:p>
            <a:r>
              <a:rPr lang="en-US" altLang="zh-CN" b="1" dirty="0"/>
              <a:t>        </a:t>
            </a:r>
            <a:r>
              <a:rPr lang="en-US" altLang="zh-CN" sz="2800" b="1" dirty="0"/>
              <a:t> </a:t>
            </a:r>
            <a:r>
              <a:rPr lang="zh-CN" altLang="zh-CN" sz="2800" b="1" dirty="0"/>
              <a:t>软件项目管理与软件需求，作为软件工程当中最为重要的组成几个部分，已经引起业内人士的高度重视，项目管理和需求工程概念的提出，就是为了把软件工程化，以更有效地开发需求，开发软件并实现有效的管理。为了使教师能够把最新，最前沿的关于项目管理和需求工程的信息传播给学生；为了学生能够利用网络得到老师帮助；为了师生之间，同学之间能够充分交流，沟通心得。这个软件工程系列课程教学辅助网站将提供这么一个</a:t>
            </a:r>
            <a:r>
              <a:rPr lang="zh-CN" altLang="zh-CN" sz="2800" b="1" dirty="0">
                <a:solidFill>
                  <a:srgbClr val="FF0000"/>
                </a:solidFill>
              </a:rPr>
              <a:t>垂直的交流社区</a:t>
            </a:r>
            <a:r>
              <a:rPr lang="zh-CN" altLang="zh-CN" sz="2800" b="1" dirty="0"/>
              <a:t>。</a:t>
            </a:r>
            <a:r>
              <a:rPr lang="en-US" altLang="zh-CN" sz="2800" b="1" dirty="0"/>
              <a:t>[1][2]</a:t>
            </a:r>
            <a:endParaRPr lang="zh-CN" altLang="zh-CN" sz="2800" b="1" dirty="0"/>
          </a:p>
        </p:txBody>
      </p:sp>
    </p:spTree>
    <p:extLst>
      <p:ext uri="{BB962C8B-B14F-4D97-AF65-F5344CB8AC3E}">
        <p14:creationId xmlns:p14="http://schemas.microsoft.com/office/powerpoint/2010/main" val="2830127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470765" y="1238606"/>
            <a:ext cx="11111345" cy="707886"/>
          </a:xfrm>
          <a:prstGeom prst="rect">
            <a:avLst/>
          </a:prstGeom>
        </p:spPr>
        <p:txBody>
          <a:bodyPr wrap="square">
            <a:spAutoFit/>
          </a:bodyPr>
          <a:lstStyle/>
          <a:p>
            <a:r>
              <a:rPr lang="zh-CN" altLang="en-US" sz="4000" b="1" dirty="0"/>
              <a:t>上下文图</a:t>
            </a:r>
            <a:endParaRPr lang="zh-CN" altLang="zh-CN" sz="4000" b="1" dirty="0"/>
          </a:p>
        </p:txBody>
      </p:sp>
      <p:pic>
        <p:nvPicPr>
          <p:cNvPr id="8" name="图片 7">
            <a:extLst>
              <a:ext uri="{FF2B5EF4-FFF2-40B4-BE49-F238E27FC236}">
                <a16:creationId xmlns:a16="http://schemas.microsoft.com/office/drawing/2014/main" id="{6AB0906F-6A92-41E0-8ABF-D6552CAE08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9370" y="38937"/>
            <a:ext cx="7233224" cy="6731679"/>
          </a:xfrm>
          <a:prstGeom prst="rect">
            <a:avLst/>
          </a:prstGeom>
        </p:spPr>
      </p:pic>
    </p:spTree>
    <p:extLst>
      <p:ext uri="{BB962C8B-B14F-4D97-AF65-F5344CB8AC3E}">
        <p14:creationId xmlns:p14="http://schemas.microsoft.com/office/powerpoint/2010/main" val="94055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621269"/>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00400" y="-609401"/>
            <a:ext cx="4610100" cy="7786747"/>
          </a:xfrm>
          <a:prstGeom prst="rect">
            <a:avLst/>
          </a:prstGeom>
          <a:noFill/>
        </p:spPr>
        <p:txBody>
          <a:bodyPr wrap="square" rtlCol="0">
            <a:spAutoFit/>
          </a:bodyPr>
          <a:lstStyle/>
          <a:p>
            <a:r>
              <a:rPr lang="en-US" altLang="zh-CN" sz="50000" dirty="0">
                <a:solidFill>
                  <a:schemeClr val="bg1"/>
                </a:solidFill>
              </a:rPr>
              <a:t>1</a:t>
            </a:r>
            <a:endParaRPr lang="zh-CN" altLang="en-US" sz="50000" dirty="0">
              <a:solidFill>
                <a:schemeClr val="bg1"/>
              </a:solidFill>
            </a:endParaRPr>
          </a:p>
        </p:txBody>
      </p:sp>
      <p:sp>
        <p:nvSpPr>
          <p:cNvPr id="4" name="矩形 3"/>
          <p:cNvSpPr/>
          <p:nvPr/>
        </p:nvSpPr>
        <p:spPr>
          <a:xfrm>
            <a:off x="5939232" y="2921169"/>
            <a:ext cx="5738418" cy="1015661"/>
          </a:xfrm>
          <a:prstGeom prst="rect">
            <a:avLst/>
          </a:prstGeom>
        </p:spPr>
        <p:txBody>
          <a:bodyPr wrap="squar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项目章程</a:t>
            </a:r>
            <a:endParaRPr lang="en-US" altLang="zh-CN" sz="6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037668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395350" y="329961"/>
            <a:ext cx="11111345" cy="707886"/>
          </a:xfrm>
          <a:prstGeom prst="rect">
            <a:avLst/>
          </a:prstGeom>
        </p:spPr>
        <p:txBody>
          <a:bodyPr wrap="square">
            <a:spAutoFit/>
          </a:bodyPr>
          <a:lstStyle/>
          <a:p>
            <a:r>
              <a:rPr lang="zh-CN" altLang="en-US" sz="4000" b="1" dirty="0"/>
              <a:t>鱼骨图</a:t>
            </a:r>
            <a:endParaRPr lang="zh-CN" altLang="zh-CN" sz="4000" b="1" dirty="0"/>
          </a:p>
        </p:txBody>
      </p:sp>
      <p:pic>
        <p:nvPicPr>
          <p:cNvPr id="4" name="图片 3" descr="关联树">
            <a:extLst>
              <a:ext uri="{FF2B5EF4-FFF2-40B4-BE49-F238E27FC236}">
                <a16:creationId xmlns:a16="http://schemas.microsoft.com/office/drawing/2014/main" id="{75272E15-8FBC-43C7-9E39-E7607EF8D3EA}"/>
              </a:ext>
            </a:extLst>
          </p:cNvPr>
          <p:cNvPicPr/>
          <p:nvPr/>
        </p:nvPicPr>
        <p:blipFill>
          <a:blip r:embed="rId2"/>
          <a:stretch>
            <a:fillRect/>
          </a:stretch>
        </p:blipFill>
        <p:spPr>
          <a:xfrm>
            <a:off x="35414" y="1259840"/>
            <a:ext cx="11982044" cy="5373001"/>
          </a:xfrm>
          <a:prstGeom prst="rect">
            <a:avLst/>
          </a:prstGeom>
        </p:spPr>
      </p:pic>
    </p:spTree>
    <p:extLst>
      <p:ext uri="{BB962C8B-B14F-4D97-AF65-F5344CB8AC3E}">
        <p14:creationId xmlns:p14="http://schemas.microsoft.com/office/powerpoint/2010/main" val="21964046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7</a:t>
            </a:r>
            <a:endParaRPr lang="zh-CN" altLang="en-US" sz="50000" dirty="0">
              <a:solidFill>
                <a:schemeClr val="bg1"/>
              </a:solidFill>
            </a:endParaRPr>
          </a:p>
        </p:txBody>
      </p:sp>
      <p:sp>
        <p:nvSpPr>
          <p:cNvPr id="4" name="矩形 3"/>
          <p:cNvSpPr/>
          <p:nvPr/>
        </p:nvSpPr>
        <p:spPr>
          <a:xfrm>
            <a:off x="5952770" y="2137804"/>
            <a:ext cx="4801310" cy="2862320"/>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用户群分类、</a:t>
            </a:r>
            <a:endParaRPr lang="en-US" altLang="zh-CN" sz="6000" b="1" dirty="0">
              <a:solidFill>
                <a:schemeClr val="bg1"/>
              </a:solidFill>
              <a:latin typeface="微软雅黑" panose="020B0503020204020204" pitchFamily="34" charset="-122"/>
              <a:ea typeface="微软雅黑" panose="020B0503020204020204" pitchFamily="34" charset="-122"/>
            </a:endParaRPr>
          </a:p>
          <a:p>
            <a:r>
              <a:rPr lang="zh-CN" altLang="en-US" sz="6000" b="1" dirty="0">
                <a:solidFill>
                  <a:schemeClr val="bg1"/>
                </a:solidFill>
                <a:latin typeface="微软雅黑" panose="020B0503020204020204" pitchFamily="34" charset="-122"/>
                <a:ea typeface="微软雅黑" panose="020B0503020204020204" pitchFamily="34" charset="-122"/>
              </a:rPr>
              <a:t>代表确认、</a:t>
            </a:r>
            <a:endParaRPr lang="en-US" altLang="zh-CN" sz="6000" b="1" dirty="0">
              <a:solidFill>
                <a:schemeClr val="bg1"/>
              </a:solidFill>
              <a:latin typeface="微软雅黑" panose="020B0503020204020204" pitchFamily="34" charset="-122"/>
              <a:ea typeface="微软雅黑" panose="020B0503020204020204" pitchFamily="34" charset="-122"/>
            </a:endParaRPr>
          </a:p>
          <a:p>
            <a:r>
              <a:rPr lang="zh-CN" altLang="en-US" sz="6000" b="1" dirty="0">
                <a:solidFill>
                  <a:schemeClr val="bg1"/>
                </a:solidFill>
                <a:latin typeface="微软雅黑" panose="020B0503020204020204" pitchFamily="34" charset="-122"/>
                <a:ea typeface="微软雅黑" panose="020B0503020204020204" pitchFamily="34" charset="-122"/>
              </a:rPr>
              <a:t>需求获取</a:t>
            </a:r>
          </a:p>
        </p:txBody>
      </p:sp>
    </p:spTree>
    <p:extLst>
      <p:ext uri="{BB962C8B-B14F-4D97-AF65-F5344CB8AC3E}">
        <p14:creationId xmlns:p14="http://schemas.microsoft.com/office/powerpoint/2010/main" val="30606975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420983" y="302450"/>
            <a:ext cx="4365911" cy="362404"/>
          </a:xfrm>
        </p:spPr>
        <p:txBody>
          <a:bodyPr/>
          <a:lstStyle/>
          <a:p>
            <a:r>
              <a:rPr kumimoji="1" lang="zh-CN" altLang="en-US" sz="4000" dirty="0">
                <a:latin typeface="Century Gothic"/>
              </a:rPr>
              <a:t>用户群分类</a:t>
            </a:r>
            <a:endParaRPr kumimoji="1" lang="en-US" altLang="zh-CN" sz="4000" dirty="0">
              <a:latin typeface="Century Gothic"/>
            </a:endParaRPr>
          </a:p>
        </p:txBody>
      </p:sp>
      <p:graphicFrame>
        <p:nvGraphicFramePr>
          <p:cNvPr id="5" name="表格 4">
            <a:extLst>
              <a:ext uri="{FF2B5EF4-FFF2-40B4-BE49-F238E27FC236}">
                <a16:creationId xmlns:a16="http://schemas.microsoft.com/office/drawing/2014/main" id="{69EA9F5D-4D5B-4492-9663-3EC25F661954}"/>
              </a:ext>
            </a:extLst>
          </p:cNvPr>
          <p:cNvGraphicFramePr>
            <a:graphicFrameLocks noGrp="1"/>
          </p:cNvGraphicFramePr>
          <p:nvPr>
            <p:extLst/>
          </p:nvPr>
        </p:nvGraphicFramePr>
        <p:xfrm>
          <a:off x="105266" y="1282046"/>
          <a:ext cx="11981468" cy="5273504"/>
        </p:xfrm>
        <a:graphic>
          <a:graphicData uri="http://schemas.openxmlformats.org/drawingml/2006/table">
            <a:tbl>
              <a:tblPr firstRow="1" firstCol="1" bandRow="1">
                <a:tableStyleId>{E8034E78-7F5D-4C2E-B375-FC64B27BC917}</a:tableStyleId>
              </a:tblPr>
              <a:tblGrid>
                <a:gridCol w="2070627">
                  <a:extLst>
                    <a:ext uri="{9D8B030D-6E8A-4147-A177-3AD203B41FA5}">
                      <a16:colId xmlns:a16="http://schemas.microsoft.com/office/drawing/2014/main" val="4076709749"/>
                    </a:ext>
                  </a:extLst>
                </a:gridCol>
                <a:gridCol w="2477710">
                  <a:extLst>
                    <a:ext uri="{9D8B030D-6E8A-4147-A177-3AD203B41FA5}">
                      <a16:colId xmlns:a16="http://schemas.microsoft.com/office/drawing/2014/main" val="2333398885"/>
                    </a:ext>
                  </a:extLst>
                </a:gridCol>
                <a:gridCol w="7433131">
                  <a:extLst>
                    <a:ext uri="{9D8B030D-6E8A-4147-A177-3AD203B41FA5}">
                      <a16:colId xmlns:a16="http://schemas.microsoft.com/office/drawing/2014/main" val="150246415"/>
                    </a:ext>
                  </a:extLst>
                </a:gridCol>
              </a:tblGrid>
              <a:tr h="650862">
                <a:tc>
                  <a:txBody>
                    <a:bodyPr/>
                    <a:lstStyle/>
                    <a:p>
                      <a:pPr marL="0" algn="just" defTabSz="914400" rtl="0" eaLnBrk="1" latinLnBrk="0" hangingPunct="1">
                        <a:lnSpc>
                          <a:spcPct val="107000"/>
                        </a:lnSpc>
                        <a:spcAft>
                          <a:spcPts val="0"/>
                        </a:spcAft>
                      </a:pPr>
                      <a:r>
                        <a:rPr lang="zh-CN" altLang="en-US" sz="2800" kern="100" dirty="0">
                          <a:effectLst/>
                        </a:rPr>
                        <a:t>用户群分类</a:t>
                      </a:r>
                      <a:endParaRPr lang="zh-CN" altLang="en-US" sz="2800" b="1" kern="100" dirty="0">
                        <a:solidFill>
                          <a:schemeClr val="dk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kern="100" dirty="0">
                          <a:effectLst/>
                        </a:rPr>
                        <a:t>用户角色</a:t>
                      </a:r>
                      <a:endParaRPr lang="zh-CN" altLang="en-US" sz="2800" b="1" kern="100" dirty="0">
                        <a:solidFill>
                          <a:schemeClr val="dk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kern="100">
                          <a:effectLst/>
                        </a:rPr>
                        <a:t>用户描述</a:t>
                      </a:r>
                      <a:endParaRPr lang="zh-CN" altLang="en-US" sz="2800" b="1" kern="1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2367891332"/>
                  </a:ext>
                </a:extLst>
              </a:tr>
              <a:tr h="650862">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客户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项目发起人</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a:solidFill>
                            <a:schemeClr val="tx1"/>
                          </a:solidFill>
                          <a:effectLst/>
                        </a:rPr>
                        <a:t>本项目的项目发起人</a:t>
                      </a:r>
                      <a:endParaRPr lang="zh-CN" altLang="en-US" sz="2800" b="1" kern="1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79071977"/>
                  </a:ext>
                </a:extLst>
              </a:tr>
              <a:tr h="650862">
                <a:tc rowSpan="4">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直接用户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教师用户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软件工程系列课程授课教师</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18476498"/>
                  </a:ext>
                </a:extLst>
              </a:tr>
              <a:tr h="650862">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学生用户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正在参与软件工程系列课程的学生</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647461391"/>
                  </a:ext>
                </a:extLst>
              </a:tr>
              <a:tr h="1335028">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游客用户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对软件工程系列课程有兴趣的学生或者其他人员</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801050885"/>
                  </a:ext>
                </a:extLst>
              </a:tr>
              <a:tr h="1335028">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a:solidFill>
                            <a:schemeClr val="tx1"/>
                          </a:solidFill>
                          <a:effectLst/>
                        </a:rPr>
                        <a:t>管理员用户</a:t>
                      </a:r>
                      <a:endParaRPr lang="zh-CN" altLang="en-US" sz="2800" b="1" kern="10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负责网站维护、用户信息管理、交流区内容审核管理的人员</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002162978"/>
                  </a:ext>
                </a:extLst>
              </a:tr>
            </a:tbl>
          </a:graphicData>
        </a:graphic>
      </p:graphicFrame>
    </p:spTree>
    <p:extLst>
      <p:ext uri="{BB962C8B-B14F-4D97-AF65-F5344CB8AC3E}">
        <p14:creationId xmlns:p14="http://schemas.microsoft.com/office/powerpoint/2010/main" val="2861565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420983" y="302450"/>
            <a:ext cx="4365911" cy="362404"/>
          </a:xfrm>
        </p:spPr>
        <p:txBody>
          <a:bodyPr/>
          <a:lstStyle/>
          <a:p>
            <a:r>
              <a:rPr kumimoji="1" lang="zh-CN" altLang="en-US" sz="4000" dirty="0">
                <a:latin typeface="Century Gothic"/>
              </a:rPr>
              <a:t>用户群分类</a:t>
            </a:r>
            <a:endParaRPr kumimoji="1" lang="en-US" altLang="zh-CN" sz="4000" dirty="0">
              <a:latin typeface="Century Gothic"/>
            </a:endParaRPr>
          </a:p>
        </p:txBody>
      </p:sp>
      <p:graphicFrame>
        <p:nvGraphicFramePr>
          <p:cNvPr id="12" name="表格 11">
            <a:extLst>
              <a:ext uri="{FF2B5EF4-FFF2-40B4-BE49-F238E27FC236}">
                <a16:creationId xmlns:a16="http://schemas.microsoft.com/office/drawing/2014/main" id="{7CD37F13-3F95-49AF-A653-93FAC7E2B61E}"/>
              </a:ext>
            </a:extLst>
          </p:cNvPr>
          <p:cNvGraphicFramePr>
            <a:graphicFrameLocks noGrp="1"/>
          </p:cNvGraphicFramePr>
          <p:nvPr>
            <p:extLst/>
          </p:nvPr>
        </p:nvGraphicFramePr>
        <p:xfrm>
          <a:off x="0" y="1122054"/>
          <a:ext cx="12191999" cy="5355810"/>
        </p:xfrm>
        <a:graphic>
          <a:graphicData uri="http://schemas.openxmlformats.org/drawingml/2006/table">
            <a:tbl>
              <a:tblPr>
                <a:tableStyleId>{5C22544A-7EE6-4342-B048-85BDC9FD1C3A}</a:tableStyleId>
              </a:tblPr>
              <a:tblGrid>
                <a:gridCol w="1513055">
                  <a:extLst>
                    <a:ext uri="{9D8B030D-6E8A-4147-A177-3AD203B41FA5}">
                      <a16:colId xmlns:a16="http://schemas.microsoft.com/office/drawing/2014/main" val="2981154294"/>
                    </a:ext>
                  </a:extLst>
                </a:gridCol>
                <a:gridCol w="1582826">
                  <a:extLst>
                    <a:ext uri="{9D8B030D-6E8A-4147-A177-3AD203B41FA5}">
                      <a16:colId xmlns:a16="http://schemas.microsoft.com/office/drawing/2014/main" val="3133646815"/>
                    </a:ext>
                  </a:extLst>
                </a:gridCol>
                <a:gridCol w="1247656">
                  <a:extLst>
                    <a:ext uri="{9D8B030D-6E8A-4147-A177-3AD203B41FA5}">
                      <a16:colId xmlns:a16="http://schemas.microsoft.com/office/drawing/2014/main" val="2101918957"/>
                    </a:ext>
                  </a:extLst>
                </a:gridCol>
                <a:gridCol w="4161586">
                  <a:extLst>
                    <a:ext uri="{9D8B030D-6E8A-4147-A177-3AD203B41FA5}">
                      <a16:colId xmlns:a16="http://schemas.microsoft.com/office/drawing/2014/main" val="3317419439"/>
                    </a:ext>
                  </a:extLst>
                </a:gridCol>
                <a:gridCol w="3686876">
                  <a:extLst>
                    <a:ext uri="{9D8B030D-6E8A-4147-A177-3AD203B41FA5}">
                      <a16:colId xmlns:a16="http://schemas.microsoft.com/office/drawing/2014/main" val="3026448373"/>
                    </a:ext>
                  </a:extLst>
                </a:gridCol>
              </a:tblGrid>
              <a:tr h="333382">
                <a:tc>
                  <a:txBody>
                    <a:bodyPr/>
                    <a:lstStyle/>
                    <a:p>
                      <a:pPr algn="just">
                        <a:spcAft>
                          <a:spcPts val="0"/>
                        </a:spcAft>
                      </a:pPr>
                      <a:r>
                        <a:rPr lang="zh-CN" sz="1800" b="1" kern="100" dirty="0">
                          <a:effectLst/>
                        </a:rPr>
                        <a:t>用户类</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用户代表</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用户分类</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理由</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职责</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1463426074"/>
                  </a:ext>
                </a:extLst>
              </a:tr>
              <a:tr h="1777958">
                <a:tc>
                  <a:txBody>
                    <a:bodyPr/>
                    <a:lstStyle/>
                    <a:p>
                      <a:pPr algn="just">
                        <a:spcAft>
                          <a:spcPts val="0"/>
                        </a:spcAft>
                      </a:pPr>
                      <a:r>
                        <a:rPr lang="zh-CN" sz="1800" b="1" kern="100">
                          <a:effectLst/>
                        </a:rPr>
                        <a:t>教师用户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杨枨老师</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altLang="en-US" sz="1800" b="1" kern="100" dirty="0">
                          <a:effectLst/>
                        </a:rPr>
                        <a:t>直接</a:t>
                      </a:r>
                      <a:r>
                        <a:rPr lang="zh-CN" sz="1800" b="1" kern="100" dirty="0">
                          <a:effectLst/>
                        </a:rPr>
                        <a:t>用户</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项目由杨枨老师布置，杨枨老师做教师用户代表可以清楚的反应教师用户的需求</a:t>
                      </a:r>
                      <a:r>
                        <a:rPr lang="zh-CN" altLang="en-US" sz="1800" b="1" kern="100" dirty="0">
                          <a:effectLst/>
                        </a:rPr>
                        <a:t>。</a:t>
                      </a:r>
                      <a:r>
                        <a:rPr lang="zh-CN" sz="1800" b="1" kern="100" dirty="0">
                          <a:effectLst/>
                        </a:rPr>
                        <a:t>且杨枨老师作为《软件工程基础》《软件需求》</a:t>
                      </a:r>
                      <a:r>
                        <a:rPr lang="en-US" altLang="zh-CN" sz="1800" b="1" kern="100" dirty="0">
                          <a:effectLst/>
                        </a:rPr>
                        <a:t>2</a:t>
                      </a:r>
                      <a:r>
                        <a:rPr lang="zh-CN" sz="1800" b="1" kern="100" dirty="0">
                          <a:effectLst/>
                        </a:rPr>
                        <a:t>门课的教师，对该教学辅助网站的部分功能有较高的发言权，故能清晰反映教师需求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审查用户类文档，提出修改意见；</a:t>
                      </a:r>
                    </a:p>
                    <a:p>
                      <a:pPr algn="just">
                        <a:spcAft>
                          <a:spcPts val="0"/>
                        </a:spcAft>
                      </a:pPr>
                      <a:r>
                        <a:rPr lang="zh-CN" sz="1800" b="1" kern="100" dirty="0">
                          <a:effectLst/>
                        </a:rPr>
                        <a:t>提出或修改教师需求</a:t>
                      </a:r>
                    </a:p>
                    <a:p>
                      <a:pPr algn="just">
                        <a:spcAft>
                          <a:spcPts val="0"/>
                        </a:spcAft>
                      </a:pPr>
                      <a:r>
                        <a:rPr lang="zh-CN" sz="1800" b="1" kern="100" dirty="0">
                          <a:effectLst/>
                        </a:rPr>
                        <a:t>为该项目教师端界面原型提出意见；</a:t>
                      </a:r>
                    </a:p>
                    <a:p>
                      <a:pPr algn="just">
                        <a:spcAft>
                          <a:spcPts val="0"/>
                        </a:spcAft>
                      </a:pPr>
                      <a:r>
                        <a:rPr lang="zh-CN" sz="1800" b="1" kern="100" dirty="0">
                          <a:effectLst/>
                        </a:rPr>
                        <a:t>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532074756"/>
                  </a:ext>
                </a:extLst>
              </a:tr>
              <a:tr h="1142293">
                <a:tc>
                  <a:txBody>
                    <a:bodyPr/>
                    <a:lstStyle/>
                    <a:p>
                      <a:pPr algn="just">
                        <a:spcAft>
                          <a:spcPts val="0"/>
                        </a:spcAft>
                      </a:pPr>
                      <a:r>
                        <a:rPr lang="zh-CN" sz="1800" b="1" kern="100">
                          <a:effectLst/>
                        </a:rPr>
                        <a:t>学生用户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王飞钢</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直接用户</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该同学是软件工程</a:t>
                      </a:r>
                      <a:r>
                        <a:rPr lang="en-US" sz="1800" b="1" kern="100" dirty="0">
                          <a:effectLst/>
                        </a:rPr>
                        <a:t>1602</a:t>
                      </a:r>
                      <a:r>
                        <a:rPr lang="zh-CN" sz="1800" b="1" kern="100" dirty="0">
                          <a:effectLst/>
                        </a:rPr>
                        <a:t>的学生，了解过这个项目能准确的反映学生用户对网站的需求，且约谈容易，访谈该学生有助于了解学生的需求。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提出或修改学生用户需求</a:t>
                      </a:r>
                    </a:p>
                    <a:p>
                      <a:pPr algn="just">
                        <a:spcAft>
                          <a:spcPts val="0"/>
                        </a:spcAft>
                      </a:pPr>
                      <a:r>
                        <a:rPr lang="zh-CN" sz="1800" b="1" kern="100" dirty="0">
                          <a:effectLst/>
                        </a:rPr>
                        <a:t>为该项目学生端界面原型提出意见；</a:t>
                      </a:r>
                    </a:p>
                    <a:p>
                      <a:pPr algn="just">
                        <a:spcAft>
                          <a:spcPts val="0"/>
                        </a:spcAft>
                      </a:pPr>
                      <a:r>
                        <a:rPr lang="zh-CN" sz="1800" b="1" kern="100" dirty="0">
                          <a:effectLst/>
                        </a:rPr>
                        <a:t>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1002621112"/>
                  </a:ext>
                </a:extLst>
              </a:tr>
              <a:tr h="959884">
                <a:tc>
                  <a:txBody>
                    <a:bodyPr/>
                    <a:lstStyle/>
                    <a:p>
                      <a:pPr algn="just">
                        <a:spcAft>
                          <a:spcPts val="0"/>
                        </a:spcAft>
                      </a:pPr>
                      <a:r>
                        <a:rPr lang="zh-CN" sz="1800" b="1" kern="100">
                          <a:effectLst/>
                        </a:rPr>
                        <a:t>游客</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altLang="en-US" sz="1800" b="1" kern="100" dirty="0">
                          <a:solidFill>
                            <a:schemeClr val="dk1"/>
                          </a:solidFill>
                          <a:effectLst/>
                          <a:latin typeface="+mn-lt"/>
                          <a:ea typeface="+mn-ea"/>
                          <a:cs typeface="+mn-cs"/>
                        </a:rPr>
                        <a:t>胡锦波</a:t>
                      </a:r>
                    </a:p>
                  </a:txBody>
                  <a:tcPr marL="58277" marR="58277" marT="0" marB="0"/>
                </a:tc>
                <a:tc>
                  <a:txBody>
                    <a:bodyPr/>
                    <a:lstStyle/>
                    <a:p>
                      <a:pPr algn="just">
                        <a:spcAft>
                          <a:spcPts val="0"/>
                        </a:spcAft>
                      </a:pPr>
                      <a:r>
                        <a:rPr lang="zh-CN" sz="1800" b="1" kern="100">
                          <a:effectLst/>
                        </a:rPr>
                        <a:t>直接用户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该代表为</a:t>
                      </a:r>
                      <a:r>
                        <a:rPr lang="zh-CN" altLang="en-US" sz="1800" b="1" kern="100" dirty="0">
                          <a:effectLst/>
                        </a:rPr>
                        <a:t>计算</a:t>
                      </a:r>
                      <a:r>
                        <a:rPr lang="zh-CN" sz="1800" b="1" kern="100" dirty="0">
                          <a:effectLst/>
                        </a:rPr>
                        <a:t>分院的学生，具有游客用户的特点，能为我们提供游客需求。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提出或修改游客需求</a:t>
                      </a:r>
                      <a:r>
                        <a:rPr lang="zh-CN" altLang="en-US" sz="1800" b="1" kern="100" dirty="0">
                          <a:effectLst/>
                        </a:rPr>
                        <a:t>，</a:t>
                      </a:r>
                      <a:r>
                        <a:rPr lang="zh-CN" sz="1800" b="1" kern="100" dirty="0">
                          <a:effectLst/>
                        </a:rPr>
                        <a:t>为该项目游客端界面原型提出意见；为修改和细化用例图、用例描述提出意见。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531858084"/>
                  </a:ext>
                </a:extLst>
              </a:tr>
              <a:tr h="1142293">
                <a:tc>
                  <a:txBody>
                    <a:bodyPr/>
                    <a:lstStyle/>
                    <a:p>
                      <a:pPr algn="just">
                        <a:spcAft>
                          <a:spcPts val="0"/>
                        </a:spcAft>
                      </a:pPr>
                      <a:r>
                        <a:rPr lang="zh-CN" sz="1800" b="1" kern="100">
                          <a:effectLst/>
                        </a:rPr>
                        <a:t>管理员</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陈尚辉</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直接用户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该用户代表为杨枨老师的研究生，有较高的学历和知识水平，熟悉本课程对应项目的开发，能给我们提供有效的管理员需求。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提出或修改管理员需求</a:t>
                      </a:r>
                    </a:p>
                    <a:p>
                      <a:pPr algn="just">
                        <a:spcAft>
                          <a:spcPts val="0"/>
                        </a:spcAft>
                      </a:pPr>
                      <a:r>
                        <a:rPr lang="zh-CN" sz="1800" b="1" kern="100" dirty="0">
                          <a:effectLst/>
                        </a:rPr>
                        <a:t>为该项目管理员端界面原型提出意见；为修改和细化用例图、用例描述提出意见。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11495760"/>
                  </a:ext>
                </a:extLst>
              </a:tr>
            </a:tbl>
          </a:graphicData>
        </a:graphic>
      </p:graphicFrame>
    </p:spTree>
    <p:extLst>
      <p:ext uri="{BB962C8B-B14F-4D97-AF65-F5344CB8AC3E}">
        <p14:creationId xmlns:p14="http://schemas.microsoft.com/office/powerpoint/2010/main" val="24946534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13235"/>
            <a:ext cx="11111345" cy="707886"/>
          </a:xfrm>
          <a:prstGeom prst="rect">
            <a:avLst/>
          </a:prstGeom>
        </p:spPr>
        <p:txBody>
          <a:bodyPr wrap="square">
            <a:spAutoFit/>
          </a:bodyPr>
          <a:lstStyle/>
          <a:p>
            <a:r>
              <a:rPr lang="zh-CN" altLang="en-US" sz="4000" b="1" dirty="0"/>
              <a:t>教师需求：</a:t>
            </a:r>
            <a:endParaRPr lang="zh-CN" altLang="zh-CN" sz="4000" b="1" dirty="0"/>
          </a:p>
        </p:txBody>
      </p:sp>
      <p:pic>
        <p:nvPicPr>
          <p:cNvPr id="5" name="图片 4">
            <a:extLst>
              <a:ext uri="{FF2B5EF4-FFF2-40B4-BE49-F238E27FC236}">
                <a16:creationId xmlns:a16="http://schemas.microsoft.com/office/drawing/2014/main" id="{3CEC26AE-575D-4CBF-B2B6-74E056F7CF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9011" y="1549878"/>
            <a:ext cx="5273977" cy="5133025"/>
          </a:xfrm>
          <a:prstGeom prst="rect">
            <a:avLst/>
          </a:prstGeom>
        </p:spPr>
      </p:pic>
    </p:spTree>
    <p:extLst>
      <p:ext uri="{BB962C8B-B14F-4D97-AF65-F5344CB8AC3E}">
        <p14:creationId xmlns:p14="http://schemas.microsoft.com/office/powerpoint/2010/main" val="13006358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学生需求：</a:t>
            </a:r>
            <a:endParaRPr lang="zh-CN" altLang="zh-CN" sz="4000" b="1" dirty="0"/>
          </a:p>
        </p:txBody>
      </p:sp>
      <p:pic>
        <p:nvPicPr>
          <p:cNvPr id="6" name="图片 5">
            <a:extLst>
              <a:ext uri="{FF2B5EF4-FFF2-40B4-BE49-F238E27FC236}">
                <a16:creationId xmlns:a16="http://schemas.microsoft.com/office/drawing/2014/main" id="{BBCF9EBF-ED84-498B-8D14-6A93A193B9DD}"/>
              </a:ext>
            </a:extLst>
          </p:cNvPr>
          <p:cNvPicPr>
            <a:picLocks noChangeAspect="1"/>
          </p:cNvPicPr>
          <p:nvPr/>
        </p:nvPicPr>
        <p:blipFill rotWithShape="1">
          <a:blip r:embed="rId2">
            <a:extLst>
              <a:ext uri="{28A0092B-C50C-407E-A947-70E740481C1C}">
                <a14:useLocalDpi xmlns:a14="http://schemas.microsoft.com/office/drawing/2010/main" val="0"/>
              </a:ext>
            </a:extLst>
          </a:blip>
          <a:srcRect l="-663" t="11766" r="663" b="-7341"/>
          <a:stretch/>
        </p:blipFill>
        <p:spPr>
          <a:xfrm>
            <a:off x="1216893" y="2055043"/>
            <a:ext cx="9493260" cy="4607858"/>
          </a:xfrm>
          <a:prstGeom prst="rect">
            <a:avLst/>
          </a:prstGeom>
        </p:spPr>
      </p:pic>
    </p:spTree>
    <p:extLst>
      <p:ext uri="{BB962C8B-B14F-4D97-AF65-F5344CB8AC3E}">
        <p14:creationId xmlns:p14="http://schemas.microsoft.com/office/powerpoint/2010/main" val="31338705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游客需求：</a:t>
            </a:r>
            <a:endParaRPr lang="zh-CN" altLang="zh-CN" sz="4000" b="1" dirty="0"/>
          </a:p>
        </p:txBody>
      </p:sp>
      <p:pic>
        <p:nvPicPr>
          <p:cNvPr id="6" name="图片 5">
            <a:extLst>
              <a:ext uri="{FF2B5EF4-FFF2-40B4-BE49-F238E27FC236}">
                <a16:creationId xmlns:a16="http://schemas.microsoft.com/office/drawing/2014/main" id="{08AD8AE2-1B8A-4C9B-9362-4E6827262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3312" y="1956017"/>
            <a:ext cx="9988188" cy="4073308"/>
          </a:xfrm>
          <a:prstGeom prst="rect">
            <a:avLst/>
          </a:prstGeom>
        </p:spPr>
      </p:pic>
    </p:spTree>
    <p:extLst>
      <p:ext uri="{BB962C8B-B14F-4D97-AF65-F5344CB8AC3E}">
        <p14:creationId xmlns:p14="http://schemas.microsoft.com/office/powerpoint/2010/main" val="29671840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EFA31DF0-DDFF-42EE-BE67-3461713CEF9C}"/>
              </a:ext>
            </a:extLst>
          </p:cNvPr>
          <p:cNvGraphicFramePr>
            <a:graphicFrameLocks noGrp="1"/>
          </p:cNvGraphicFramePr>
          <p:nvPr>
            <p:extLst/>
          </p:nvPr>
        </p:nvGraphicFramePr>
        <p:xfrm>
          <a:off x="1338605" y="0"/>
          <a:ext cx="9266549" cy="21420029"/>
        </p:xfrm>
        <a:graphic>
          <a:graphicData uri="http://schemas.openxmlformats.org/drawingml/2006/table">
            <a:tbl>
              <a:tblPr>
                <a:tableStyleId>{5C22544A-7EE6-4342-B048-85BDC9FD1C3A}</a:tableStyleId>
              </a:tblPr>
              <a:tblGrid>
                <a:gridCol w="1289346">
                  <a:extLst>
                    <a:ext uri="{9D8B030D-6E8A-4147-A177-3AD203B41FA5}">
                      <a16:colId xmlns:a16="http://schemas.microsoft.com/office/drawing/2014/main" val="3052557087"/>
                    </a:ext>
                  </a:extLst>
                </a:gridCol>
                <a:gridCol w="3733679">
                  <a:extLst>
                    <a:ext uri="{9D8B030D-6E8A-4147-A177-3AD203B41FA5}">
                      <a16:colId xmlns:a16="http://schemas.microsoft.com/office/drawing/2014/main" val="3721434426"/>
                    </a:ext>
                  </a:extLst>
                </a:gridCol>
                <a:gridCol w="1188117">
                  <a:extLst>
                    <a:ext uri="{9D8B030D-6E8A-4147-A177-3AD203B41FA5}">
                      <a16:colId xmlns:a16="http://schemas.microsoft.com/office/drawing/2014/main" val="3749527895"/>
                    </a:ext>
                  </a:extLst>
                </a:gridCol>
                <a:gridCol w="3055407">
                  <a:extLst>
                    <a:ext uri="{9D8B030D-6E8A-4147-A177-3AD203B41FA5}">
                      <a16:colId xmlns:a16="http://schemas.microsoft.com/office/drawing/2014/main" val="368607702"/>
                    </a:ext>
                  </a:extLst>
                </a:gridCol>
              </a:tblGrid>
              <a:tr h="226292">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理</a:t>
                      </a:r>
                      <a:r>
                        <a:rPr lang="en-US" sz="1800" kern="100">
                          <a:effectLst/>
                        </a:rPr>
                        <a:t>4-504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en-US" sz="1800" kern="100">
                          <a:effectLst/>
                        </a:rPr>
                        <a:t>2018/12/25</a:t>
                      </a:r>
                      <a:endParaRPr lang="zh-CN" sz="1800" kern="100">
                        <a:effectLst/>
                      </a:endParaRPr>
                    </a:p>
                    <a:p>
                      <a:pPr algn="just">
                        <a:spcAft>
                          <a:spcPts val="0"/>
                        </a:spcAft>
                      </a:pPr>
                      <a:r>
                        <a:rPr lang="en-US" sz="1800" kern="100">
                          <a:effectLst/>
                        </a:rPr>
                        <a:t>16.00-16.30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extLst>
                  <a:ext uri="{0D108BD9-81ED-4DB2-BD59-A6C34878D82A}">
                    <a16:rowId xmlns:a16="http://schemas.microsoft.com/office/drawing/2014/main" val="2969878147"/>
                  </a:ext>
                </a:extLst>
              </a:tr>
              <a:tr h="226292">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吴荣欣</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extLst>
                  <a:ext uri="{0D108BD9-81ED-4DB2-BD59-A6C34878D82A}">
                    <a16:rowId xmlns:a16="http://schemas.microsoft.com/office/drawing/2014/main" val="1845079392"/>
                  </a:ext>
                </a:extLst>
              </a:tr>
              <a:tr h="226292">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nchor="ctr"/>
                </a:tc>
                <a:tc gridSpan="3">
                  <a:txBody>
                    <a:bodyPr/>
                    <a:lstStyle/>
                    <a:p>
                      <a:pPr algn="just">
                        <a:spcAft>
                          <a:spcPts val="0"/>
                        </a:spcAft>
                      </a:pPr>
                      <a:r>
                        <a:rPr lang="zh-CN" sz="1800" kern="100">
                          <a:effectLst/>
                        </a:rPr>
                        <a:t>杨枨、黄浩峰、夏昌灏、吴荣欣、叶忠杰、李俊</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43263139"/>
                  </a:ext>
                </a:extLst>
              </a:tr>
              <a:tr h="104860">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19639805"/>
                  </a:ext>
                </a:extLst>
              </a:tr>
              <a:tr h="4631463">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小组根据教师用户代表访谈改进完成界面原型，并且演示给教师代表杨枨，教师代表对上次访谈提出的细节进行确认，并且提出了一些新的需求。</a:t>
                      </a:r>
                    </a:p>
                    <a:p>
                      <a:pPr algn="just">
                        <a:lnSpc>
                          <a:spcPct val="200000"/>
                        </a:lnSpc>
                        <a:spcAft>
                          <a:spcPts val="0"/>
                        </a:spcAft>
                      </a:pPr>
                      <a:r>
                        <a:rPr lang="zh-CN" sz="1800" kern="100" dirty="0">
                          <a:effectLst/>
                        </a:rPr>
                        <a:t>上次提出的需求有：</a:t>
                      </a:r>
                    </a:p>
                    <a:p>
                      <a:pPr marL="342900" lvl="0" indent="-342900" algn="just">
                        <a:lnSpc>
                          <a:spcPct val="200000"/>
                        </a:lnSpc>
                        <a:spcAft>
                          <a:spcPts val="0"/>
                        </a:spcAft>
                        <a:buFont typeface="+mj-lt"/>
                        <a:buAutoNum type="arabicPeriod"/>
                      </a:pPr>
                      <a:r>
                        <a:rPr lang="zh-CN" sz="1800" kern="100" dirty="0">
                          <a:effectLst/>
                        </a:rPr>
                        <a:t>网站公告</a:t>
                      </a:r>
                    </a:p>
                    <a:p>
                      <a:pPr marL="342900" lvl="0" indent="-342900" algn="just">
                        <a:lnSpc>
                          <a:spcPct val="200000"/>
                        </a:lnSpc>
                        <a:spcAft>
                          <a:spcPts val="0"/>
                        </a:spcAft>
                        <a:buFont typeface="+mj-lt"/>
                        <a:buAutoNum type="arabicPeriod"/>
                      </a:pPr>
                      <a:r>
                        <a:rPr lang="zh-CN" sz="1800" kern="100" dirty="0">
                          <a:effectLst/>
                        </a:rPr>
                        <a:t>版权信息</a:t>
                      </a:r>
                    </a:p>
                    <a:p>
                      <a:pPr marL="342900" lvl="0" indent="-342900" algn="just">
                        <a:lnSpc>
                          <a:spcPct val="200000"/>
                        </a:lnSpc>
                        <a:spcAft>
                          <a:spcPts val="0"/>
                        </a:spcAft>
                        <a:buFont typeface="+mj-lt"/>
                        <a:buAutoNum type="arabicPeriod"/>
                      </a:pPr>
                      <a:r>
                        <a:rPr lang="zh-CN" sz="1800" kern="100" dirty="0">
                          <a:effectLst/>
                        </a:rPr>
                        <a:t>个人中心主页信息过少（回帖数，粉丝，新的回帖等信息）</a:t>
                      </a:r>
                    </a:p>
                    <a:p>
                      <a:pPr marL="342900" lvl="0" indent="-342900" algn="just">
                        <a:lnSpc>
                          <a:spcPct val="200000"/>
                        </a:lnSpc>
                        <a:spcAft>
                          <a:spcPts val="0"/>
                        </a:spcAft>
                        <a:buFont typeface="+mj-lt"/>
                        <a:buAutoNum type="arabicPeriod"/>
                      </a:pPr>
                      <a:r>
                        <a:rPr lang="zh-CN" sz="1800" kern="100" dirty="0">
                          <a:effectLst/>
                        </a:rPr>
                        <a:t>课程新增删除（管理员不负责）</a:t>
                      </a:r>
                    </a:p>
                    <a:p>
                      <a:pPr marL="342900" lvl="0" indent="-342900" algn="just">
                        <a:lnSpc>
                          <a:spcPct val="200000"/>
                        </a:lnSpc>
                        <a:spcAft>
                          <a:spcPts val="0"/>
                        </a:spcAft>
                        <a:buFont typeface="+mj-lt"/>
                        <a:buAutoNum type="arabicPeriod"/>
                      </a:pPr>
                      <a:r>
                        <a:rPr lang="zh-CN" sz="1800" kern="100" dirty="0">
                          <a:effectLst/>
                        </a:rPr>
                        <a:t>找回课程管理员负责</a:t>
                      </a:r>
                    </a:p>
                    <a:p>
                      <a:pPr marL="342900" lvl="0" indent="-342900" algn="just">
                        <a:lnSpc>
                          <a:spcPct val="200000"/>
                        </a:lnSpc>
                        <a:spcAft>
                          <a:spcPts val="0"/>
                        </a:spcAft>
                        <a:buFont typeface="+mj-lt"/>
                        <a:buAutoNum type="arabicPeriod"/>
                      </a:pPr>
                      <a:r>
                        <a:rPr lang="zh-CN" sz="1800" kern="100" dirty="0">
                          <a:effectLst/>
                        </a:rPr>
                        <a:t>课程介绍与别的板块平行</a:t>
                      </a:r>
                    </a:p>
                    <a:p>
                      <a:pPr marL="342900" lvl="0" indent="-342900" algn="just">
                        <a:lnSpc>
                          <a:spcPct val="200000"/>
                        </a:lnSpc>
                        <a:spcAft>
                          <a:spcPts val="0"/>
                        </a:spcAft>
                        <a:buFont typeface="+mj-lt"/>
                        <a:buAutoNum type="arabicPeriod"/>
                      </a:pPr>
                      <a:r>
                        <a:rPr lang="zh-CN" sz="1800" kern="100" dirty="0">
                          <a:effectLst/>
                        </a:rPr>
                        <a:t>课程资料分类</a:t>
                      </a:r>
                    </a:p>
                    <a:p>
                      <a:pPr marL="342900" lvl="0" indent="-342900" algn="just">
                        <a:lnSpc>
                          <a:spcPct val="200000"/>
                        </a:lnSpc>
                        <a:spcAft>
                          <a:spcPts val="0"/>
                        </a:spcAft>
                        <a:buFont typeface="+mj-lt"/>
                        <a:buAutoNum type="arabicPeriod"/>
                      </a:pPr>
                      <a:r>
                        <a:rPr lang="zh-CN" sz="1800" kern="100" dirty="0">
                          <a:effectLst/>
                        </a:rPr>
                        <a:t>课程答疑新建答疑放在最上面</a:t>
                      </a:r>
                    </a:p>
                    <a:p>
                      <a:pPr marL="342900" lvl="0" indent="-342900" algn="just">
                        <a:lnSpc>
                          <a:spcPct val="200000"/>
                        </a:lnSpc>
                        <a:spcAft>
                          <a:spcPts val="0"/>
                        </a:spcAft>
                        <a:buFont typeface="+mj-lt"/>
                        <a:buAutoNum type="arabicPeriod"/>
                      </a:pPr>
                      <a:r>
                        <a:rPr lang="zh-CN" sz="1800" kern="100" dirty="0">
                          <a:effectLst/>
                        </a:rPr>
                        <a:t>答疑分类</a:t>
                      </a:r>
                    </a:p>
                    <a:p>
                      <a:pPr marL="342900" lvl="0" indent="-342900" algn="just">
                        <a:lnSpc>
                          <a:spcPct val="200000"/>
                        </a:lnSpc>
                        <a:spcAft>
                          <a:spcPts val="0"/>
                        </a:spcAft>
                        <a:buFont typeface="+mj-lt"/>
                        <a:buAutoNum type="arabicPeriod"/>
                      </a:pPr>
                      <a:r>
                        <a:rPr lang="zh-CN" sz="1800" kern="100" dirty="0">
                          <a:effectLst/>
                        </a:rPr>
                        <a:t>答疑发送内容</a:t>
                      </a:r>
                    </a:p>
                    <a:p>
                      <a:pPr marL="342900" lvl="0" indent="-342900" algn="just">
                        <a:lnSpc>
                          <a:spcPct val="200000"/>
                        </a:lnSpc>
                        <a:spcAft>
                          <a:spcPts val="0"/>
                        </a:spcAft>
                        <a:buFont typeface="+mj-lt"/>
                        <a:buAutoNum type="arabicPeriod"/>
                      </a:pPr>
                      <a:r>
                        <a:rPr lang="zh-CN" sz="1800" kern="100" dirty="0">
                          <a:effectLst/>
                        </a:rPr>
                        <a:t>提前关闭答疑</a:t>
                      </a:r>
                    </a:p>
                    <a:p>
                      <a:pPr marL="342900" lvl="0" indent="-342900" algn="just">
                        <a:lnSpc>
                          <a:spcPct val="200000"/>
                        </a:lnSpc>
                        <a:spcAft>
                          <a:spcPts val="0"/>
                        </a:spcAft>
                        <a:buFont typeface="+mj-lt"/>
                        <a:buAutoNum type="arabicPeriod"/>
                      </a:pPr>
                      <a:r>
                        <a:rPr lang="zh-CN" sz="1800" kern="100" dirty="0">
                          <a:effectLst/>
                        </a:rPr>
                        <a:t>关闭答疑提醒</a:t>
                      </a:r>
                    </a:p>
                    <a:p>
                      <a:pPr marL="342900" lvl="0" indent="-342900" algn="just">
                        <a:lnSpc>
                          <a:spcPct val="200000"/>
                        </a:lnSpc>
                        <a:spcAft>
                          <a:spcPts val="0"/>
                        </a:spcAft>
                        <a:buFont typeface="+mj-lt"/>
                        <a:buAutoNum type="arabicPeriod"/>
                      </a:pPr>
                      <a:r>
                        <a:rPr lang="zh-CN" sz="1800" kern="100" dirty="0">
                          <a:effectLst/>
                        </a:rPr>
                        <a:t>保存附件</a:t>
                      </a:r>
                    </a:p>
                    <a:p>
                      <a:pPr marL="342900" lvl="0" indent="-342900" algn="just">
                        <a:lnSpc>
                          <a:spcPct val="200000"/>
                        </a:lnSpc>
                        <a:spcAft>
                          <a:spcPts val="0"/>
                        </a:spcAft>
                        <a:buFont typeface="+mj-lt"/>
                        <a:buAutoNum type="arabicPeriod"/>
                      </a:pPr>
                      <a:r>
                        <a:rPr lang="zh-CN" sz="1800" kern="100" dirty="0">
                          <a:effectLst/>
                        </a:rPr>
                        <a:t>论坛改名课程交流</a:t>
                      </a:r>
                    </a:p>
                    <a:p>
                      <a:pPr marL="342900" lvl="0" indent="-342900" algn="just">
                        <a:lnSpc>
                          <a:spcPct val="200000"/>
                        </a:lnSpc>
                        <a:spcAft>
                          <a:spcPts val="0"/>
                        </a:spcAft>
                        <a:buFont typeface="+mj-lt"/>
                        <a:buAutoNum type="arabicPeriod"/>
                      </a:pPr>
                      <a:r>
                        <a:rPr lang="zh-CN" sz="1800" kern="100" dirty="0">
                          <a:effectLst/>
                        </a:rPr>
                        <a:t>课程交流设计成论坛子板块</a:t>
                      </a:r>
                    </a:p>
                    <a:p>
                      <a:pPr marL="342900" lvl="0" indent="-342900" algn="just">
                        <a:lnSpc>
                          <a:spcPct val="200000"/>
                        </a:lnSpc>
                        <a:spcAft>
                          <a:spcPts val="0"/>
                        </a:spcAft>
                        <a:buFont typeface="+mj-lt"/>
                        <a:buAutoNum type="arabicPeriod"/>
                      </a:pPr>
                      <a:r>
                        <a:rPr lang="zh-CN" sz="1800" kern="100" dirty="0">
                          <a:effectLst/>
                        </a:rPr>
                        <a:t>相关链接改成课程链接</a:t>
                      </a:r>
                    </a:p>
                    <a:p>
                      <a:pPr marL="342900" lvl="0" indent="-342900" algn="just">
                        <a:lnSpc>
                          <a:spcPct val="200000"/>
                        </a:lnSpc>
                        <a:spcAft>
                          <a:spcPts val="0"/>
                        </a:spcAft>
                        <a:buFont typeface="+mj-lt"/>
                        <a:buAutoNum type="arabicPeriod"/>
                      </a:pPr>
                      <a:r>
                        <a:rPr lang="zh-CN" sz="1800" kern="100" dirty="0">
                          <a:effectLst/>
                        </a:rPr>
                        <a:t>添加链接修改</a:t>
                      </a:r>
                    </a:p>
                    <a:p>
                      <a:pPr marL="342900" lvl="0" indent="-342900" algn="just">
                        <a:lnSpc>
                          <a:spcPct val="200000"/>
                        </a:lnSpc>
                        <a:spcAft>
                          <a:spcPts val="0"/>
                        </a:spcAft>
                        <a:buFont typeface="+mj-lt"/>
                        <a:buAutoNum type="arabicPeriod"/>
                      </a:pPr>
                      <a:r>
                        <a:rPr lang="zh-CN" sz="1800" kern="100" dirty="0">
                          <a:effectLst/>
                        </a:rPr>
                        <a:t>论坛分类</a:t>
                      </a:r>
                    </a:p>
                    <a:p>
                      <a:pPr marL="342900" lvl="0" indent="-342900" algn="just">
                        <a:lnSpc>
                          <a:spcPct val="200000"/>
                        </a:lnSpc>
                        <a:spcAft>
                          <a:spcPts val="0"/>
                        </a:spcAft>
                        <a:buFont typeface="+mj-lt"/>
                        <a:buAutoNum type="arabicPeriod"/>
                      </a:pPr>
                      <a:r>
                        <a:rPr lang="zh-CN" sz="1800" kern="100" dirty="0">
                          <a:effectLst/>
                        </a:rPr>
                        <a:t>点赞数，回复，收藏</a:t>
                      </a:r>
                    </a:p>
                    <a:p>
                      <a:pPr marL="342900" lvl="0" indent="-342900" algn="just">
                        <a:lnSpc>
                          <a:spcPct val="200000"/>
                        </a:lnSpc>
                        <a:spcAft>
                          <a:spcPts val="0"/>
                        </a:spcAft>
                        <a:buFont typeface="+mj-lt"/>
                        <a:buAutoNum type="arabicPeriod"/>
                      </a:pPr>
                      <a:r>
                        <a:rPr lang="zh-CN" sz="1800" kern="100" dirty="0">
                          <a:effectLst/>
                        </a:rPr>
                        <a:t>按照各种数据排序</a:t>
                      </a:r>
                    </a:p>
                    <a:p>
                      <a:pPr marL="342900" lvl="0" indent="-342900" algn="just">
                        <a:lnSpc>
                          <a:spcPct val="200000"/>
                        </a:lnSpc>
                        <a:spcAft>
                          <a:spcPts val="0"/>
                        </a:spcAft>
                        <a:buFont typeface="+mj-lt"/>
                        <a:buAutoNum type="arabicPeriod"/>
                      </a:pPr>
                      <a:r>
                        <a:rPr lang="zh-CN" sz="1800" kern="100" dirty="0">
                          <a:effectLst/>
                        </a:rPr>
                        <a:t>帖子带附件要有标志</a:t>
                      </a:r>
                    </a:p>
                    <a:p>
                      <a:pPr marL="342900" lvl="0" indent="-342900" algn="just">
                        <a:lnSpc>
                          <a:spcPct val="200000"/>
                        </a:lnSpc>
                        <a:spcAft>
                          <a:spcPts val="0"/>
                        </a:spcAft>
                        <a:buFont typeface="+mj-lt"/>
                        <a:buAutoNum type="arabicPeriod"/>
                      </a:pPr>
                      <a:r>
                        <a:rPr lang="zh-CN" sz="1800" kern="100" dirty="0">
                          <a:effectLst/>
                        </a:rPr>
                        <a:t>一层楼，</a:t>
                      </a:r>
                      <a:r>
                        <a:rPr lang="en-US" sz="1800" kern="100" dirty="0">
                          <a:effectLst/>
                        </a:rPr>
                        <a:t>@</a:t>
                      </a:r>
                      <a:r>
                        <a:rPr lang="zh-CN" sz="1800" kern="100" dirty="0">
                          <a:effectLst/>
                        </a:rPr>
                        <a:t>形式</a:t>
                      </a:r>
                    </a:p>
                    <a:p>
                      <a:pPr marL="342900" lvl="0" indent="-342900" algn="just">
                        <a:lnSpc>
                          <a:spcPct val="200000"/>
                        </a:lnSpc>
                        <a:spcAft>
                          <a:spcPts val="0"/>
                        </a:spcAft>
                        <a:buFont typeface="+mj-lt"/>
                        <a:buAutoNum type="arabicPeriod"/>
                      </a:pPr>
                      <a:r>
                        <a:rPr lang="zh-CN" sz="1800" kern="100" dirty="0">
                          <a:effectLst/>
                        </a:rPr>
                        <a:t>一楼的回复按钮</a:t>
                      </a:r>
                    </a:p>
                    <a:p>
                      <a:pPr marL="342900" lvl="0" indent="-342900" algn="just">
                        <a:lnSpc>
                          <a:spcPct val="200000"/>
                        </a:lnSpc>
                        <a:spcAft>
                          <a:spcPts val="0"/>
                        </a:spcAft>
                        <a:buFont typeface="+mj-lt"/>
                        <a:buAutoNum type="arabicPeriod"/>
                      </a:pPr>
                      <a:r>
                        <a:rPr lang="zh-CN" sz="1800" kern="100" dirty="0">
                          <a:effectLst/>
                        </a:rPr>
                        <a:t>附件限制为</a:t>
                      </a:r>
                      <a:r>
                        <a:rPr lang="en-US" sz="1800" kern="100" dirty="0">
                          <a:effectLst/>
                        </a:rPr>
                        <a:t>1</a:t>
                      </a:r>
                      <a:r>
                        <a:rPr lang="zh-CN" sz="1800" kern="100" dirty="0">
                          <a:effectLst/>
                        </a:rPr>
                        <a:t>个</a:t>
                      </a:r>
                    </a:p>
                    <a:p>
                      <a:pPr marL="342900" lvl="0" indent="-342900" algn="just">
                        <a:lnSpc>
                          <a:spcPct val="200000"/>
                        </a:lnSpc>
                        <a:spcAft>
                          <a:spcPts val="0"/>
                        </a:spcAft>
                        <a:buFont typeface="+mj-lt"/>
                        <a:buAutoNum type="arabicPeriod"/>
                      </a:pPr>
                      <a:r>
                        <a:rPr lang="zh-CN" sz="1800" kern="100" dirty="0">
                          <a:effectLst/>
                        </a:rPr>
                        <a:t>搜索结果直接排列，结果只出现链接</a:t>
                      </a:r>
                    </a:p>
                    <a:p>
                      <a:pPr algn="just">
                        <a:lnSpc>
                          <a:spcPct val="200000"/>
                        </a:lnSpc>
                        <a:spcAft>
                          <a:spcPts val="0"/>
                        </a:spcAft>
                      </a:pPr>
                      <a:r>
                        <a:rPr lang="zh-CN" sz="1800" kern="100" dirty="0">
                          <a:effectLst/>
                        </a:rPr>
                        <a:t>全部确认完毕</a:t>
                      </a:r>
                    </a:p>
                    <a:p>
                      <a:pPr algn="just">
                        <a:lnSpc>
                          <a:spcPct val="200000"/>
                        </a:lnSpc>
                        <a:spcAft>
                          <a:spcPts val="0"/>
                        </a:spcAft>
                      </a:pPr>
                      <a:r>
                        <a:rPr lang="zh-CN" sz="1800" kern="100" dirty="0">
                          <a:effectLst/>
                        </a:rPr>
                        <a:t>提出了新的需求有：</a:t>
                      </a:r>
                    </a:p>
                    <a:p>
                      <a:pPr marL="342900" lvl="0" indent="-342900" algn="just">
                        <a:lnSpc>
                          <a:spcPct val="200000"/>
                        </a:lnSpc>
                        <a:spcAft>
                          <a:spcPts val="0"/>
                        </a:spcAft>
                        <a:buFont typeface="+mj-lt"/>
                        <a:buAutoNum type="arabicPeriod"/>
                      </a:pPr>
                      <a:r>
                        <a:rPr lang="zh-CN" sz="1800" kern="100" dirty="0">
                          <a:effectLst/>
                        </a:rPr>
                        <a:t>在教师用户中心主页需要能查看到自己的总粉丝数</a:t>
                      </a:r>
                    </a:p>
                    <a:p>
                      <a:pPr marL="342900" lvl="0" indent="-342900" algn="just">
                        <a:lnSpc>
                          <a:spcPct val="200000"/>
                        </a:lnSpc>
                        <a:spcAft>
                          <a:spcPts val="0"/>
                        </a:spcAft>
                        <a:buFont typeface="+mj-lt"/>
                        <a:buAutoNum type="arabicPeriod"/>
                      </a:pPr>
                      <a:r>
                        <a:rPr lang="zh-CN" sz="1800" kern="100" dirty="0">
                          <a:effectLst/>
                        </a:rPr>
                        <a:t>在教师用户中心主页需要能看到新的收藏</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01069388"/>
                  </a:ext>
                </a:extLst>
              </a:tr>
              <a:tr h="1442801">
                <a:tc gridSpan="4">
                  <a:txBody>
                    <a:bodyPr/>
                    <a:lstStyle/>
                    <a:p>
                      <a:pPr algn="just">
                        <a:lnSpc>
                          <a:spcPct val="200000"/>
                        </a:lnSpc>
                        <a:spcAft>
                          <a:spcPts val="0"/>
                        </a:spcAft>
                      </a:pPr>
                      <a:r>
                        <a:rPr lang="en-US" sz="1800" kern="10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81645297"/>
                  </a:ext>
                </a:extLst>
              </a:tr>
            </a:tbl>
          </a:graphicData>
        </a:graphic>
      </p:graphicFrame>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教师用户代表访谈记录</a:t>
            </a:r>
          </a:p>
        </p:txBody>
      </p:sp>
    </p:spTree>
    <p:extLst>
      <p:ext uri="{BB962C8B-B14F-4D97-AF65-F5344CB8AC3E}">
        <p14:creationId xmlns:p14="http://schemas.microsoft.com/office/powerpoint/2010/main" val="42795788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631490"/>
          </a:xfrm>
          <a:prstGeom prst="rect">
            <a:avLst/>
          </a:prstGeom>
          <a:noFill/>
        </p:spPr>
        <p:txBody>
          <a:bodyPr vert="eaVert" wrap="none" rtlCol="0">
            <a:spAutoFit/>
          </a:bodyPr>
          <a:lstStyle/>
          <a:p>
            <a:r>
              <a:rPr lang="zh-CN" altLang="en-US" dirty="0"/>
              <a:t>管理员用户代表访谈记录</a:t>
            </a:r>
          </a:p>
        </p:txBody>
      </p:sp>
      <p:graphicFrame>
        <p:nvGraphicFramePr>
          <p:cNvPr id="2" name="表格 1">
            <a:extLst>
              <a:ext uri="{FF2B5EF4-FFF2-40B4-BE49-F238E27FC236}">
                <a16:creationId xmlns:a16="http://schemas.microsoft.com/office/drawing/2014/main" id="{2502B858-2260-44DA-A67E-794E69F49AAF}"/>
              </a:ext>
            </a:extLst>
          </p:cNvPr>
          <p:cNvGraphicFramePr>
            <a:graphicFrameLocks noGrp="1"/>
          </p:cNvGraphicFramePr>
          <p:nvPr>
            <p:extLst/>
          </p:nvPr>
        </p:nvGraphicFramePr>
        <p:xfrm>
          <a:off x="1553183" y="0"/>
          <a:ext cx="9085634" cy="8416973"/>
        </p:xfrm>
        <a:graphic>
          <a:graphicData uri="http://schemas.openxmlformats.org/drawingml/2006/table">
            <a:tbl>
              <a:tblPr>
                <a:tableStyleId>{5C22544A-7EE6-4342-B048-85BDC9FD1C3A}</a:tableStyleId>
              </a:tblPr>
              <a:tblGrid>
                <a:gridCol w="1264173">
                  <a:extLst>
                    <a:ext uri="{9D8B030D-6E8A-4147-A177-3AD203B41FA5}">
                      <a16:colId xmlns:a16="http://schemas.microsoft.com/office/drawing/2014/main" val="531871739"/>
                    </a:ext>
                  </a:extLst>
                </a:gridCol>
                <a:gridCol w="3660783">
                  <a:extLst>
                    <a:ext uri="{9D8B030D-6E8A-4147-A177-3AD203B41FA5}">
                      <a16:colId xmlns:a16="http://schemas.microsoft.com/office/drawing/2014/main" val="2093057257"/>
                    </a:ext>
                  </a:extLst>
                </a:gridCol>
                <a:gridCol w="1164918">
                  <a:extLst>
                    <a:ext uri="{9D8B030D-6E8A-4147-A177-3AD203B41FA5}">
                      <a16:colId xmlns:a16="http://schemas.microsoft.com/office/drawing/2014/main" val="750587449"/>
                    </a:ext>
                  </a:extLst>
                </a:gridCol>
                <a:gridCol w="2995760">
                  <a:extLst>
                    <a:ext uri="{9D8B030D-6E8A-4147-A177-3AD203B41FA5}">
                      <a16:colId xmlns:a16="http://schemas.microsoft.com/office/drawing/2014/main" val="2659259423"/>
                    </a:ext>
                  </a:extLst>
                </a:gridCol>
              </a:tblGrid>
              <a:tr h="778882">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理</a:t>
                      </a:r>
                      <a:r>
                        <a:rPr lang="en-US" sz="1800" kern="100">
                          <a:effectLst/>
                        </a:rPr>
                        <a:t>4-1</a:t>
                      </a:r>
                      <a:r>
                        <a:rPr lang="zh-CN" sz="1800" kern="100">
                          <a:effectLst/>
                        </a:rPr>
                        <a:t>楼</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en-US" sz="1800" kern="100">
                          <a:effectLst/>
                        </a:rPr>
                        <a:t>2018/12/20</a:t>
                      </a:r>
                      <a:endParaRPr lang="zh-CN" sz="1800" kern="100">
                        <a:effectLst/>
                      </a:endParaRPr>
                    </a:p>
                    <a:p>
                      <a:pPr algn="just">
                        <a:spcAft>
                          <a:spcPts val="0"/>
                        </a:spcAft>
                      </a:pPr>
                      <a:r>
                        <a:rPr lang="en-US" sz="1800" kern="100">
                          <a:effectLst/>
                        </a:rPr>
                        <a:t>18.30-19.10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3025072882"/>
                  </a:ext>
                </a:extLst>
              </a:tr>
              <a:tr h="778882">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叶忠杰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1787723524"/>
                  </a:ext>
                </a:extLst>
              </a:tr>
              <a:tr h="778882">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spcAft>
                          <a:spcPts val="0"/>
                        </a:spcAft>
                      </a:pPr>
                      <a:r>
                        <a:rPr lang="zh-CN" sz="1800" kern="100" dirty="0">
                          <a:effectLst/>
                        </a:rPr>
                        <a:t>夏昌灏、叶忠杰、陈尚辉管理员、潘琳管理员</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6868088"/>
                  </a:ext>
                </a:extLst>
              </a:tr>
              <a:tr h="389975">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99688359"/>
                  </a:ext>
                </a:extLst>
              </a:tr>
              <a:tr h="5609982">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小组将网页端的管理员端界面原型给两位管理员演示，管理员根据我们的界面原型提出了以下需要修改的地方：</a:t>
                      </a:r>
                    </a:p>
                    <a:p>
                      <a:pPr marL="342900" lvl="0" indent="-342900" algn="just">
                        <a:lnSpc>
                          <a:spcPct val="200000"/>
                        </a:lnSpc>
                        <a:spcAft>
                          <a:spcPts val="0"/>
                        </a:spcAft>
                        <a:buFont typeface="+mj-lt"/>
                        <a:buAutoNum type="arabicPeriod"/>
                      </a:pPr>
                      <a:r>
                        <a:rPr lang="zh-CN" sz="1800" kern="100" dirty="0">
                          <a:effectLst/>
                        </a:rPr>
                        <a:t>在选择操作目标时，出了单选、复选还要有全选、反选的操作方式</a:t>
                      </a:r>
                    </a:p>
                    <a:p>
                      <a:pPr marL="342900" lvl="0" indent="-342900" algn="just">
                        <a:lnSpc>
                          <a:spcPct val="200000"/>
                        </a:lnSpc>
                        <a:spcAft>
                          <a:spcPts val="0"/>
                        </a:spcAft>
                        <a:buFont typeface="+mj-lt"/>
                        <a:buAutoNum type="arabicPeriod"/>
                      </a:pPr>
                      <a:r>
                        <a:rPr lang="zh-CN" sz="1800" kern="100" dirty="0">
                          <a:effectLst/>
                        </a:rPr>
                        <a:t>将重置密码功能移动到已审核用户管理当中</a:t>
                      </a:r>
                    </a:p>
                    <a:p>
                      <a:pPr marL="342900" lvl="0" indent="-342900" algn="just">
                        <a:lnSpc>
                          <a:spcPct val="200000"/>
                        </a:lnSpc>
                        <a:spcAft>
                          <a:spcPts val="0"/>
                        </a:spcAft>
                        <a:buFont typeface="+mj-lt"/>
                        <a:buAutoNum type="arabicPeriod"/>
                      </a:pPr>
                      <a:r>
                        <a:rPr lang="zh-CN" sz="1800" kern="100" dirty="0">
                          <a:effectLst/>
                        </a:rPr>
                        <a:t>版权页应该由管理员统一管理</a:t>
                      </a:r>
                    </a:p>
                    <a:p>
                      <a:pPr marL="342900" lvl="0" indent="-342900" algn="just">
                        <a:lnSpc>
                          <a:spcPct val="200000"/>
                        </a:lnSpc>
                        <a:spcAft>
                          <a:spcPts val="0"/>
                        </a:spcAft>
                        <a:buFont typeface="+mj-lt"/>
                        <a:buAutoNum type="arabicPeriod"/>
                      </a:pPr>
                      <a:r>
                        <a:rPr lang="zh-CN" sz="1800" kern="100" dirty="0">
                          <a:effectLst/>
                        </a:rPr>
                        <a:t>论坛子模块的添加删除应由管理员管理</a:t>
                      </a:r>
                    </a:p>
                    <a:p>
                      <a:pPr marL="342900" lvl="0" indent="-342900" algn="just">
                        <a:lnSpc>
                          <a:spcPct val="200000"/>
                        </a:lnSpc>
                        <a:spcAft>
                          <a:spcPts val="0"/>
                        </a:spcAft>
                        <a:buFont typeface="+mj-lt"/>
                        <a:buAutoNum type="arabicPeriod"/>
                      </a:pPr>
                      <a:r>
                        <a:rPr lang="zh-CN" sz="1800" kern="100" dirty="0">
                          <a:effectLst/>
                        </a:rPr>
                        <a:t>对帖子要有过滤功能，即在对帖子管理时可以针对关键字进行搜索</a:t>
                      </a:r>
                    </a:p>
                    <a:p>
                      <a:pPr marL="342900" lvl="0" indent="-342900" algn="just">
                        <a:lnSpc>
                          <a:spcPct val="200000"/>
                        </a:lnSpc>
                        <a:spcAft>
                          <a:spcPts val="0"/>
                        </a:spcAft>
                        <a:buFont typeface="+mj-lt"/>
                        <a:buAutoNum type="arabicPeriod"/>
                      </a:pPr>
                      <a:r>
                        <a:rPr lang="zh-CN" sz="1800" kern="100" dirty="0">
                          <a:effectLst/>
                        </a:rPr>
                        <a:t>管理员应该具备所有功能的权限，其他用户的权限不得超过管理员</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41511946"/>
                  </a:ext>
                </a:extLst>
              </a:tr>
            </a:tbl>
          </a:graphicData>
        </a:graphic>
      </p:graphicFrame>
    </p:spTree>
    <p:extLst>
      <p:ext uri="{BB962C8B-B14F-4D97-AF65-F5344CB8AC3E}">
        <p14:creationId xmlns:p14="http://schemas.microsoft.com/office/powerpoint/2010/main" val="15627987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学生用户代表访谈记录</a:t>
            </a:r>
          </a:p>
        </p:txBody>
      </p:sp>
      <p:graphicFrame>
        <p:nvGraphicFramePr>
          <p:cNvPr id="3" name="表格 2">
            <a:extLst>
              <a:ext uri="{FF2B5EF4-FFF2-40B4-BE49-F238E27FC236}">
                <a16:creationId xmlns:a16="http://schemas.microsoft.com/office/drawing/2014/main" id="{CFF496A0-4A32-495B-B73D-1D56DC3ED78C}"/>
              </a:ext>
            </a:extLst>
          </p:cNvPr>
          <p:cNvGraphicFramePr>
            <a:graphicFrameLocks noGrp="1"/>
          </p:cNvGraphicFramePr>
          <p:nvPr>
            <p:extLst/>
          </p:nvPr>
        </p:nvGraphicFramePr>
        <p:xfrm>
          <a:off x="1702340" y="0"/>
          <a:ext cx="8774349" cy="8187255"/>
        </p:xfrm>
        <a:graphic>
          <a:graphicData uri="http://schemas.openxmlformats.org/drawingml/2006/table">
            <a:tbl>
              <a:tblPr>
                <a:tableStyleId>{5C22544A-7EE6-4342-B048-85BDC9FD1C3A}</a:tableStyleId>
              </a:tblPr>
              <a:tblGrid>
                <a:gridCol w="1220861">
                  <a:extLst>
                    <a:ext uri="{9D8B030D-6E8A-4147-A177-3AD203B41FA5}">
                      <a16:colId xmlns:a16="http://schemas.microsoft.com/office/drawing/2014/main" val="3231566519"/>
                    </a:ext>
                  </a:extLst>
                </a:gridCol>
                <a:gridCol w="3535360">
                  <a:extLst>
                    <a:ext uri="{9D8B030D-6E8A-4147-A177-3AD203B41FA5}">
                      <a16:colId xmlns:a16="http://schemas.microsoft.com/office/drawing/2014/main" val="3532947922"/>
                    </a:ext>
                  </a:extLst>
                </a:gridCol>
                <a:gridCol w="1125005">
                  <a:extLst>
                    <a:ext uri="{9D8B030D-6E8A-4147-A177-3AD203B41FA5}">
                      <a16:colId xmlns:a16="http://schemas.microsoft.com/office/drawing/2014/main" val="4276414569"/>
                    </a:ext>
                  </a:extLst>
                </a:gridCol>
                <a:gridCol w="2893123">
                  <a:extLst>
                    <a:ext uri="{9D8B030D-6E8A-4147-A177-3AD203B41FA5}">
                      <a16:colId xmlns:a16="http://schemas.microsoft.com/office/drawing/2014/main" val="574928890"/>
                    </a:ext>
                  </a:extLst>
                </a:gridCol>
              </a:tblGrid>
              <a:tr h="794990">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弘毅</a:t>
                      </a:r>
                      <a:r>
                        <a:rPr lang="en-US" sz="1800" kern="100">
                          <a:effectLst/>
                        </a:rPr>
                        <a:t>1-6</a:t>
                      </a:r>
                      <a:r>
                        <a:rPr lang="zh-CN" sz="1800" kern="100">
                          <a:effectLst/>
                        </a:rPr>
                        <a:t>楼</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en-US" sz="1800" kern="100">
                          <a:effectLst/>
                        </a:rPr>
                        <a:t>2018/12/15</a:t>
                      </a:r>
                      <a:endParaRPr lang="zh-CN" sz="1800" kern="100">
                        <a:effectLst/>
                      </a:endParaRPr>
                    </a:p>
                    <a:p>
                      <a:pPr algn="just">
                        <a:spcAft>
                          <a:spcPts val="0"/>
                        </a:spcAft>
                      </a:pPr>
                      <a:r>
                        <a:rPr lang="en-US" sz="1800" kern="100">
                          <a:effectLst/>
                        </a:rPr>
                        <a:t>18.00-19.00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extLst>
                  <a:ext uri="{0D108BD9-81ED-4DB2-BD59-A6C34878D82A}">
                    <a16:rowId xmlns:a16="http://schemas.microsoft.com/office/drawing/2014/main" val="1616750326"/>
                  </a:ext>
                </a:extLst>
              </a:tr>
              <a:tr h="368720">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黄浩峰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李俊</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extLst>
                  <a:ext uri="{0D108BD9-81ED-4DB2-BD59-A6C34878D82A}">
                    <a16:rowId xmlns:a16="http://schemas.microsoft.com/office/drawing/2014/main" val="1732569253"/>
                  </a:ext>
                </a:extLst>
              </a:tr>
              <a:tr h="494830">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nchor="ctr"/>
                </a:tc>
                <a:tc gridSpan="3">
                  <a:txBody>
                    <a:bodyPr/>
                    <a:lstStyle/>
                    <a:p>
                      <a:pPr algn="just">
                        <a:spcAft>
                          <a:spcPts val="0"/>
                        </a:spcAft>
                      </a:pPr>
                      <a:r>
                        <a:rPr lang="zh-CN" sz="1800" kern="100" dirty="0">
                          <a:effectLst/>
                        </a:rPr>
                        <a:t>黄浩峰、李俊、王飞</a:t>
                      </a:r>
                      <a:r>
                        <a:rPr lang="zh-CN" altLang="en-US" sz="1800" kern="100" dirty="0">
                          <a:effectLst/>
                        </a:rPr>
                        <a:t>钢</a:t>
                      </a:r>
                      <a:r>
                        <a:rPr lang="zh-CN" sz="1800" kern="100" dirty="0">
                          <a:effectLst/>
                        </a:rPr>
                        <a:t>学生用户</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66010762"/>
                  </a:ext>
                </a:extLst>
              </a:tr>
              <a:tr h="392320">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19517910"/>
                  </a:ext>
                </a:extLst>
              </a:tr>
              <a:tr h="5643719">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小组将网页端的学生端界面原型给王飞刚学生用户演示，记录王飞钢学生用户根据我们的界面原型提出了以下需要修改的地方：</a:t>
                      </a:r>
                    </a:p>
                    <a:p>
                      <a:pPr marL="342900" lvl="0" indent="-342900" algn="just">
                        <a:lnSpc>
                          <a:spcPct val="200000"/>
                        </a:lnSpc>
                        <a:spcAft>
                          <a:spcPts val="0"/>
                        </a:spcAft>
                        <a:buFont typeface="+mj-lt"/>
                        <a:buAutoNum type="arabicPeriod"/>
                      </a:pPr>
                      <a:r>
                        <a:rPr lang="zh-CN" sz="1800" kern="100" dirty="0">
                          <a:effectLst/>
                        </a:rPr>
                        <a:t>修改密码分为重置密码和忘记密码两种情况</a:t>
                      </a:r>
                      <a:r>
                        <a:rPr lang="en-US" sz="1800" kern="100" dirty="0">
                          <a:effectLst/>
                        </a:rPr>
                        <a:t>.</a:t>
                      </a:r>
                      <a:r>
                        <a:rPr lang="zh-CN" sz="1800" kern="100" dirty="0">
                          <a:effectLst/>
                        </a:rPr>
                        <a:t>重置密码需要登陆进入个人中心完成操作</a:t>
                      </a:r>
                      <a:r>
                        <a:rPr lang="en-US" sz="1800" kern="100" dirty="0">
                          <a:effectLst/>
                        </a:rPr>
                        <a:t>,</a:t>
                      </a:r>
                      <a:r>
                        <a:rPr lang="zh-CN" sz="1800" kern="100" dirty="0">
                          <a:effectLst/>
                        </a:rPr>
                        <a:t>而忘记密码应在登陆界面予以体现</a:t>
                      </a:r>
                    </a:p>
                    <a:p>
                      <a:pPr marL="342900" lvl="0" indent="-342900" algn="just">
                        <a:lnSpc>
                          <a:spcPct val="200000"/>
                        </a:lnSpc>
                        <a:spcAft>
                          <a:spcPts val="0"/>
                        </a:spcAft>
                        <a:buFont typeface="+mj-lt"/>
                        <a:buAutoNum type="arabicPeriod"/>
                      </a:pPr>
                      <a:r>
                        <a:rPr lang="zh-CN" sz="1800" kern="100" dirty="0">
                          <a:effectLst/>
                        </a:rPr>
                        <a:t>教师模块</a:t>
                      </a:r>
                      <a:r>
                        <a:rPr lang="en-US" sz="1800" kern="100" dirty="0">
                          <a:effectLst/>
                        </a:rPr>
                        <a:t>:</a:t>
                      </a:r>
                      <a:r>
                        <a:rPr lang="zh-CN" sz="1800" kern="100" dirty="0">
                          <a:effectLst/>
                        </a:rPr>
                        <a:t>对于喜爱的教师</a:t>
                      </a:r>
                      <a:r>
                        <a:rPr lang="en-US" sz="1800" kern="100" dirty="0">
                          <a:effectLst/>
                        </a:rPr>
                        <a:t>,</a:t>
                      </a:r>
                      <a:r>
                        <a:rPr lang="zh-CN" sz="1800" kern="100" dirty="0">
                          <a:effectLst/>
                        </a:rPr>
                        <a:t>应有关注追踪其最新动态功能</a:t>
                      </a:r>
                      <a:r>
                        <a:rPr lang="en-US" sz="1800" kern="100" dirty="0">
                          <a:effectLst/>
                        </a:rPr>
                        <a:t>.</a:t>
                      </a:r>
                      <a:r>
                        <a:rPr lang="zh-CN" sz="1800" kern="100" dirty="0">
                          <a:effectLst/>
                        </a:rPr>
                        <a:t>教学心得和课程应有热门教学心得和热门课程</a:t>
                      </a:r>
                      <a:r>
                        <a:rPr lang="en-US" sz="1800" kern="100" dirty="0">
                          <a:effectLst/>
                        </a:rPr>
                        <a:t>,</a:t>
                      </a:r>
                      <a:r>
                        <a:rPr lang="zh-CN" sz="1800" kern="100" dirty="0">
                          <a:effectLst/>
                        </a:rPr>
                        <a:t>便于学习路径的感悟和了解教师精品课程教学强项</a:t>
                      </a:r>
                    </a:p>
                    <a:p>
                      <a:pPr marL="342900" lvl="0" indent="-342900" algn="just">
                        <a:lnSpc>
                          <a:spcPct val="200000"/>
                        </a:lnSpc>
                        <a:spcAft>
                          <a:spcPts val="0"/>
                        </a:spcAft>
                        <a:buFont typeface="+mj-lt"/>
                        <a:buAutoNum type="arabicPeriod"/>
                      </a:pPr>
                      <a:r>
                        <a:rPr lang="zh-CN" sz="1800" kern="100" dirty="0">
                          <a:effectLst/>
                        </a:rPr>
                        <a:t>课程中课程交流模块</a:t>
                      </a:r>
                      <a:r>
                        <a:rPr lang="en-US" sz="1800" kern="100" dirty="0">
                          <a:effectLst/>
                        </a:rPr>
                        <a:t>:</a:t>
                      </a:r>
                      <a:r>
                        <a:rPr lang="zh-CN" sz="1800" kern="100" dirty="0">
                          <a:effectLst/>
                        </a:rPr>
                        <a:t>以论坛子版块的方式进行</a:t>
                      </a:r>
                      <a:r>
                        <a:rPr lang="en-US" sz="1800" kern="100" dirty="0">
                          <a:effectLst/>
                        </a:rPr>
                        <a:t>,</a:t>
                      </a:r>
                      <a:endParaRPr lang="zh-CN" sz="1800" kern="100" dirty="0">
                        <a:effectLst/>
                      </a:endParaRPr>
                    </a:p>
                    <a:p>
                      <a:pPr marL="342900" lvl="0" indent="-342900" algn="just">
                        <a:lnSpc>
                          <a:spcPct val="200000"/>
                        </a:lnSpc>
                        <a:spcAft>
                          <a:spcPts val="0"/>
                        </a:spcAft>
                        <a:buFont typeface="+mj-lt"/>
                        <a:buAutoNum type="arabicPeriod"/>
                      </a:pPr>
                      <a:r>
                        <a:rPr lang="zh-CN" sz="1800" kern="100" dirty="0">
                          <a:effectLst/>
                        </a:rPr>
                        <a:t>学生个人中心应有我的论坛</a:t>
                      </a:r>
                      <a:r>
                        <a:rPr lang="en-US" sz="1800" kern="100" dirty="0">
                          <a:effectLst/>
                        </a:rPr>
                        <a:t>,</a:t>
                      </a:r>
                      <a:r>
                        <a:rPr lang="zh-CN" sz="1800" kern="100" dirty="0">
                          <a:effectLst/>
                        </a:rPr>
                        <a:t>这样方便快捷</a:t>
                      </a:r>
                      <a:r>
                        <a:rPr lang="en-US" sz="1800" kern="100" dirty="0">
                          <a:effectLst/>
                        </a:rPr>
                        <a:t>.</a:t>
                      </a:r>
                      <a:r>
                        <a:rPr lang="zh-CN" sz="1800" kern="100" dirty="0">
                          <a:effectLst/>
                        </a:rPr>
                        <a:t>使得不用进入论坛查看动态</a:t>
                      </a:r>
                      <a:r>
                        <a:rPr lang="en-US" sz="1800" kern="100" dirty="0">
                          <a:effectLst/>
                        </a:rPr>
                        <a:t>,</a:t>
                      </a:r>
                      <a:r>
                        <a:rPr lang="zh-CN" sz="1800" kern="100" dirty="0">
                          <a:effectLst/>
                        </a:rPr>
                        <a:t>更符合用户习惯</a:t>
                      </a:r>
                    </a:p>
                    <a:p>
                      <a:pPr marL="342900" lvl="0" indent="-342900" algn="just">
                        <a:lnSpc>
                          <a:spcPct val="200000"/>
                        </a:lnSpc>
                        <a:spcAft>
                          <a:spcPts val="0"/>
                        </a:spcAft>
                        <a:buFont typeface="+mj-lt"/>
                        <a:buAutoNum type="arabicPeriod"/>
                      </a:pPr>
                      <a:r>
                        <a:rPr lang="zh-CN" sz="1800" kern="100" dirty="0">
                          <a:effectLst/>
                        </a:rPr>
                        <a:t>答疑应具有时间列表</a:t>
                      </a:r>
                      <a:r>
                        <a:rPr lang="en-US" sz="1800" kern="100" dirty="0">
                          <a:effectLst/>
                        </a:rPr>
                        <a:t>,</a:t>
                      </a:r>
                      <a:r>
                        <a:rPr lang="zh-CN" sz="1800" kern="100" dirty="0">
                          <a:effectLst/>
                        </a:rPr>
                        <a:t>根据已答疑 正在答疑 即将开始进行分类</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95986403"/>
                  </a:ext>
                </a:extLst>
              </a:tr>
            </a:tbl>
          </a:graphicData>
        </a:graphic>
      </p:graphicFrame>
    </p:spTree>
    <p:extLst>
      <p:ext uri="{BB962C8B-B14F-4D97-AF65-F5344CB8AC3E}">
        <p14:creationId xmlns:p14="http://schemas.microsoft.com/office/powerpoint/2010/main" val="2828839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103457" y="303570"/>
            <a:ext cx="4365911" cy="362404"/>
          </a:xfrm>
        </p:spPr>
        <p:txBody>
          <a:bodyPr/>
          <a:lstStyle/>
          <a:p>
            <a:r>
              <a:rPr kumimoji="1" lang="zh-CN" altLang="en-US" sz="4000" dirty="0">
                <a:latin typeface="Century Gothic"/>
              </a:rPr>
              <a:t>项目章程</a:t>
            </a:r>
          </a:p>
        </p:txBody>
      </p:sp>
      <p:pic>
        <p:nvPicPr>
          <p:cNvPr id="4" name="图片 3">
            <a:extLst>
              <a:ext uri="{FF2B5EF4-FFF2-40B4-BE49-F238E27FC236}">
                <a16:creationId xmlns:a16="http://schemas.microsoft.com/office/drawing/2014/main" id="{70A047DC-D0A6-4C0C-86BB-38C93A08C0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9734" y="1504681"/>
            <a:ext cx="5458587" cy="3848637"/>
          </a:xfrm>
          <a:prstGeom prst="rect">
            <a:avLst/>
          </a:prstGeom>
        </p:spPr>
      </p:pic>
    </p:spTree>
    <p:extLst>
      <p:ext uri="{BB962C8B-B14F-4D97-AF65-F5344CB8AC3E}">
        <p14:creationId xmlns:p14="http://schemas.microsoft.com/office/powerpoint/2010/main" val="9876853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游客用户代表访谈记录</a:t>
            </a:r>
          </a:p>
        </p:txBody>
      </p:sp>
      <p:graphicFrame>
        <p:nvGraphicFramePr>
          <p:cNvPr id="2" name="表格 1">
            <a:extLst>
              <a:ext uri="{FF2B5EF4-FFF2-40B4-BE49-F238E27FC236}">
                <a16:creationId xmlns:a16="http://schemas.microsoft.com/office/drawing/2014/main" id="{2502B858-2260-44DA-A67E-794E69F49AAF}"/>
              </a:ext>
            </a:extLst>
          </p:cNvPr>
          <p:cNvGraphicFramePr>
            <a:graphicFrameLocks noGrp="1"/>
          </p:cNvGraphicFramePr>
          <p:nvPr>
            <p:extLst/>
          </p:nvPr>
        </p:nvGraphicFramePr>
        <p:xfrm>
          <a:off x="1553183" y="2"/>
          <a:ext cx="9085634" cy="6849708"/>
        </p:xfrm>
        <a:graphic>
          <a:graphicData uri="http://schemas.openxmlformats.org/drawingml/2006/table">
            <a:tbl>
              <a:tblPr>
                <a:tableStyleId>{5C22544A-7EE6-4342-B048-85BDC9FD1C3A}</a:tableStyleId>
              </a:tblPr>
              <a:tblGrid>
                <a:gridCol w="1264173">
                  <a:extLst>
                    <a:ext uri="{9D8B030D-6E8A-4147-A177-3AD203B41FA5}">
                      <a16:colId xmlns:a16="http://schemas.microsoft.com/office/drawing/2014/main" val="531871739"/>
                    </a:ext>
                  </a:extLst>
                </a:gridCol>
                <a:gridCol w="3660783">
                  <a:extLst>
                    <a:ext uri="{9D8B030D-6E8A-4147-A177-3AD203B41FA5}">
                      <a16:colId xmlns:a16="http://schemas.microsoft.com/office/drawing/2014/main" val="2093057257"/>
                    </a:ext>
                  </a:extLst>
                </a:gridCol>
                <a:gridCol w="1164918">
                  <a:extLst>
                    <a:ext uri="{9D8B030D-6E8A-4147-A177-3AD203B41FA5}">
                      <a16:colId xmlns:a16="http://schemas.microsoft.com/office/drawing/2014/main" val="750587449"/>
                    </a:ext>
                  </a:extLst>
                </a:gridCol>
                <a:gridCol w="2995760">
                  <a:extLst>
                    <a:ext uri="{9D8B030D-6E8A-4147-A177-3AD203B41FA5}">
                      <a16:colId xmlns:a16="http://schemas.microsoft.com/office/drawing/2014/main" val="2659259423"/>
                    </a:ext>
                  </a:extLst>
                </a:gridCol>
              </a:tblGrid>
              <a:tr h="625268">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dirty="0">
                          <a:effectLst/>
                        </a:rPr>
                        <a:t>理</a:t>
                      </a:r>
                      <a:r>
                        <a:rPr lang="en-US" sz="1800" kern="100" dirty="0">
                          <a:effectLst/>
                        </a:rPr>
                        <a:t>4-1</a:t>
                      </a:r>
                      <a:r>
                        <a:rPr lang="zh-CN" sz="1800" kern="100" dirty="0">
                          <a:effectLst/>
                        </a:rPr>
                        <a:t>楼</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dirty="0">
                          <a:effectLst/>
                        </a:rPr>
                        <a:t>访谈时间</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en-US" sz="1800" kern="100">
                          <a:effectLst/>
                        </a:rPr>
                        <a:t>2018/12/20</a:t>
                      </a:r>
                      <a:endParaRPr lang="zh-CN" sz="1800" kern="100">
                        <a:effectLst/>
                      </a:endParaRPr>
                    </a:p>
                    <a:p>
                      <a:pPr algn="just">
                        <a:spcAft>
                          <a:spcPts val="0"/>
                        </a:spcAft>
                      </a:pPr>
                      <a:r>
                        <a:rPr lang="en-US" sz="1800" kern="100">
                          <a:effectLst/>
                        </a:rPr>
                        <a:t>18.30-19.10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3025072882"/>
                  </a:ext>
                </a:extLst>
              </a:tr>
              <a:tr h="625268">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dirty="0">
                          <a:effectLst/>
                        </a:rPr>
                        <a:t>记录人</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叶忠杰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1787723524"/>
                  </a:ext>
                </a:extLst>
              </a:tr>
              <a:tr h="625268">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spcAft>
                          <a:spcPts val="0"/>
                        </a:spcAft>
                      </a:pPr>
                      <a:r>
                        <a:rPr lang="zh-CN" sz="1800" kern="100" dirty="0">
                          <a:effectLst/>
                        </a:rPr>
                        <a:t>夏昌灏、叶忠杰、</a:t>
                      </a:r>
                      <a:r>
                        <a:rPr lang="zh-CN" altLang="en-US" sz="1800" kern="100" dirty="0">
                          <a:effectLst/>
                        </a:rPr>
                        <a:t>胡锦波、黄浩峰、李俊、吴荣欣</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6868088"/>
                  </a:ext>
                </a:extLst>
              </a:tr>
              <a:tr h="379655">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lnSpc>
                          <a:spcPct val="200000"/>
                        </a:lnSpc>
                        <a:spcAft>
                          <a:spcPts val="0"/>
                        </a:spcAft>
                      </a:pPr>
                      <a:r>
                        <a:rPr lang="en-US" sz="1800" kern="10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99688359"/>
                  </a:ext>
                </a:extLst>
              </a:tr>
              <a:tr h="4503559">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a:t>
                      </a:r>
                      <a:r>
                        <a:rPr lang="zh-CN" altLang="en-US" sz="1800" kern="100" dirty="0">
                          <a:effectLst/>
                        </a:rPr>
                        <a:t>和移动端</a:t>
                      </a:r>
                      <a:r>
                        <a:rPr lang="zh-CN" sz="1800" kern="100" dirty="0">
                          <a:effectLst/>
                        </a:rPr>
                        <a:t>的</a:t>
                      </a:r>
                      <a:r>
                        <a:rPr lang="zh-CN" altLang="en-US" sz="1800" kern="100" dirty="0">
                          <a:effectLst/>
                        </a:rPr>
                        <a:t>游客端</a:t>
                      </a:r>
                      <a:r>
                        <a:rPr lang="zh-CN" sz="1800" kern="100" dirty="0">
                          <a:effectLst/>
                        </a:rPr>
                        <a:t>界面原型给</a:t>
                      </a:r>
                      <a:r>
                        <a:rPr lang="zh-CN" altLang="en-US" sz="1800" kern="100" dirty="0">
                          <a:effectLst/>
                        </a:rPr>
                        <a:t>胡锦波同学</a:t>
                      </a:r>
                      <a:r>
                        <a:rPr lang="zh-CN" sz="1800" kern="100" dirty="0">
                          <a:effectLst/>
                        </a:rPr>
                        <a:t>演示，</a:t>
                      </a:r>
                      <a:r>
                        <a:rPr lang="zh-CN" altLang="en-US" sz="1800" kern="100" dirty="0">
                          <a:effectLst/>
                        </a:rPr>
                        <a:t>胡锦波同学</a:t>
                      </a:r>
                      <a:r>
                        <a:rPr lang="zh-CN" sz="1800" kern="100" dirty="0">
                          <a:effectLst/>
                        </a:rPr>
                        <a:t>根据我们的界面原型提出了以下需要修改的地方：</a:t>
                      </a:r>
                    </a:p>
                    <a:p>
                      <a:pPr marL="342900" lvl="0" indent="-342900" algn="just">
                        <a:lnSpc>
                          <a:spcPct val="200000"/>
                        </a:lnSpc>
                        <a:spcAft>
                          <a:spcPts val="0"/>
                        </a:spcAft>
                        <a:buFont typeface="+mj-lt"/>
                        <a:buAutoNum type="arabicPeriod"/>
                      </a:pPr>
                      <a:r>
                        <a:rPr lang="zh-CN" altLang="en-US" sz="1800" kern="100" dirty="0">
                          <a:effectLst/>
                        </a:rPr>
                        <a:t>期望有更多的教师介绍信息</a:t>
                      </a:r>
                      <a:endParaRPr lang="en-US" altLang="zh-CN" sz="1800" kern="100" dirty="0">
                        <a:effectLst/>
                      </a:endParaRPr>
                    </a:p>
                    <a:p>
                      <a:pPr marL="342900" lvl="0" indent="-342900" algn="just">
                        <a:lnSpc>
                          <a:spcPct val="200000"/>
                        </a:lnSpc>
                        <a:spcAft>
                          <a:spcPts val="0"/>
                        </a:spcAft>
                        <a:buFont typeface="+mj-lt"/>
                        <a:buAutoNum type="arabicPeriod"/>
                      </a:pPr>
                      <a:r>
                        <a:rPr lang="zh-CN" altLang="en-US" sz="1800" kern="100" dirty="0">
                          <a:effectLst/>
                        </a:rPr>
                        <a:t>期望有更多的课程介绍信息</a:t>
                      </a:r>
                      <a:endParaRPr lang="zh-CN" sz="1800" kern="100" dirty="0">
                        <a:effectLst/>
                      </a:endParaRPr>
                    </a:p>
                  </a:txBody>
                  <a:tcPr marL="35457" marR="35457"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41511946"/>
                  </a:ext>
                </a:extLst>
              </a:tr>
            </a:tbl>
          </a:graphicData>
        </a:graphic>
      </p:graphicFrame>
    </p:spTree>
    <p:extLst>
      <p:ext uri="{BB962C8B-B14F-4D97-AF65-F5344CB8AC3E}">
        <p14:creationId xmlns:p14="http://schemas.microsoft.com/office/powerpoint/2010/main" val="3190736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8</a:t>
            </a:r>
            <a:endParaRPr lang="zh-CN" altLang="en-US" sz="50000" dirty="0">
              <a:solidFill>
                <a:schemeClr val="bg1"/>
              </a:solidFill>
            </a:endParaRPr>
          </a:p>
        </p:txBody>
      </p:sp>
      <p:sp>
        <p:nvSpPr>
          <p:cNvPr id="4" name="矩形 3"/>
          <p:cNvSpPr/>
          <p:nvPr/>
        </p:nvSpPr>
        <p:spPr>
          <a:xfrm>
            <a:off x="5851807" y="2861704"/>
            <a:ext cx="3262428"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界面原型</a:t>
            </a:r>
          </a:p>
        </p:txBody>
      </p:sp>
    </p:spTree>
    <p:extLst>
      <p:ext uri="{BB962C8B-B14F-4D97-AF65-F5344CB8AC3E}">
        <p14:creationId xmlns:p14="http://schemas.microsoft.com/office/powerpoint/2010/main" val="6677229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界面原型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en-US" altLang="zh-CN" sz="4000" b="1" dirty="0"/>
              <a:t>Web</a:t>
            </a:r>
            <a:r>
              <a:rPr lang="zh-CN" altLang="en-US" sz="4000" b="1" dirty="0"/>
              <a:t>端：</a:t>
            </a:r>
            <a:endParaRPr lang="zh-CN" altLang="zh-CN" sz="4000" b="1" dirty="0"/>
          </a:p>
        </p:txBody>
      </p:sp>
      <p:pic>
        <p:nvPicPr>
          <p:cNvPr id="6" name="图片 5">
            <a:extLst>
              <a:ext uri="{FF2B5EF4-FFF2-40B4-BE49-F238E27FC236}">
                <a16:creationId xmlns:a16="http://schemas.microsoft.com/office/drawing/2014/main" id="{FCAB59BA-5703-4EBD-BF60-A8AAA902E2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63938" y="24984"/>
            <a:ext cx="5836029" cy="6833016"/>
          </a:xfrm>
          <a:prstGeom prst="rect">
            <a:avLst/>
          </a:prstGeom>
        </p:spPr>
      </p:pic>
    </p:spTree>
    <p:extLst>
      <p:ext uri="{BB962C8B-B14F-4D97-AF65-F5344CB8AC3E}">
        <p14:creationId xmlns:p14="http://schemas.microsoft.com/office/powerpoint/2010/main" val="31167444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界面原型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移动端：</a:t>
            </a:r>
            <a:endParaRPr lang="zh-CN" altLang="zh-CN" sz="4000" b="1" dirty="0"/>
          </a:p>
        </p:txBody>
      </p:sp>
      <p:pic>
        <p:nvPicPr>
          <p:cNvPr id="5" name="图片 4">
            <a:extLst>
              <a:ext uri="{FF2B5EF4-FFF2-40B4-BE49-F238E27FC236}">
                <a16:creationId xmlns:a16="http://schemas.microsoft.com/office/drawing/2014/main" id="{B913FEA0-D753-4C76-9ABC-5987288727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2538" y="1274454"/>
            <a:ext cx="2805287" cy="5112962"/>
          </a:xfrm>
          <a:prstGeom prst="rect">
            <a:avLst/>
          </a:prstGeom>
        </p:spPr>
      </p:pic>
      <p:pic>
        <p:nvPicPr>
          <p:cNvPr id="6" name="图片 5">
            <a:extLst>
              <a:ext uri="{FF2B5EF4-FFF2-40B4-BE49-F238E27FC236}">
                <a16:creationId xmlns:a16="http://schemas.microsoft.com/office/drawing/2014/main" id="{194FD54C-0D44-461E-855D-4751872336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7825" y="1261538"/>
            <a:ext cx="2805287" cy="5148165"/>
          </a:xfrm>
          <a:prstGeom prst="rect">
            <a:avLst/>
          </a:prstGeom>
        </p:spPr>
      </p:pic>
      <p:pic>
        <p:nvPicPr>
          <p:cNvPr id="8" name="图片 7">
            <a:extLst>
              <a:ext uri="{FF2B5EF4-FFF2-40B4-BE49-F238E27FC236}">
                <a16:creationId xmlns:a16="http://schemas.microsoft.com/office/drawing/2014/main" id="{F71C07FF-6462-4B42-980A-F50E175EDD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3112" y="1274454"/>
            <a:ext cx="2723226" cy="5149373"/>
          </a:xfrm>
          <a:prstGeom prst="rect">
            <a:avLst/>
          </a:prstGeom>
        </p:spPr>
      </p:pic>
    </p:spTree>
    <p:extLst>
      <p:ext uri="{BB962C8B-B14F-4D97-AF65-F5344CB8AC3E}">
        <p14:creationId xmlns:p14="http://schemas.microsoft.com/office/powerpoint/2010/main" val="4067180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9</a:t>
            </a:r>
            <a:endParaRPr lang="zh-CN" altLang="en-US" sz="50000" dirty="0">
              <a:solidFill>
                <a:schemeClr val="bg1"/>
              </a:solidFill>
            </a:endParaRPr>
          </a:p>
        </p:txBody>
      </p:sp>
      <p:sp>
        <p:nvSpPr>
          <p:cNvPr id="4" name="矩形 3"/>
          <p:cNvSpPr/>
          <p:nvPr/>
        </p:nvSpPr>
        <p:spPr>
          <a:xfrm>
            <a:off x="5851807" y="2861704"/>
            <a:ext cx="4801310"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需求用例文档</a:t>
            </a:r>
            <a:endParaRPr lang="en-US" altLang="zh-CN" sz="6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416199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用例文档</a:t>
            </a:r>
          </a:p>
        </p:txBody>
      </p:sp>
      <p:pic>
        <p:nvPicPr>
          <p:cNvPr id="7" name="图片 6">
            <a:extLst>
              <a:ext uri="{FF2B5EF4-FFF2-40B4-BE49-F238E27FC236}">
                <a16:creationId xmlns:a16="http://schemas.microsoft.com/office/drawing/2014/main" id="{F109CC8D-7DA0-46E0-881D-58A60BB732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7531" y="1035314"/>
            <a:ext cx="6242436" cy="5822686"/>
          </a:xfrm>
          <a:prstGeom prst="rect">
            <a:avLst/>
          </a:prstGeom>
        </p:spPr>
      </p:pic>
    </p:spTree>
    <p:extLst>
      <p:ext uri="{BB962C8B-B14F-4D97-AF65-F5344CB8AC3E}">
        <p14:creationId xmlns:p14="http://schemas.microsoft.com/office/powerpoint/2010/main" val="18403210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用例文档</a:t>
            </a:r>
          </a:p>
        </p:txBody>
      </p:sp>
      <p:pic>
        <p:nvPicPr>
          <p:cNvPr id="4" name="图片 3">
            <a:extLst>
              <a:ext uri="{FF2B5EF4-FFF2-40B4-BE49-F238E27FC236}">
                <a16:creationId xmlns:a16="http://schemas.microsoft.com/office/drawing/2014/main" id="{E8A76760-C7F4-4FC2-BB1B-928BF3907CAD}"/>
              </a:ext>
            </a:extLst>
          </p:cNvPr>
          <p:cNvPicPr/>
          <p:nvPr/>
        </p:nvPicPr>
        <p:blipFill>
          <a:blip r:embed="rId2"/>
          <a:stretch>
            <a:fillRect/>
          </a:stretch>
        </p:blipFill>
        <p:spPr>
          <a:xfrm>
            <a:off x="2379980" y="1098867"/>
            <a:ext cx="9507220" cy="5581333"/>
          </a:xfrm>
          <a:prstGeom prst="rect">
            <a:avLst/>
          </a:prstGeom>
          <a:noFill/>
          <a:ln w="9525">
            <a:noFill/>
          </a:ln>
        </p:spPr>
      </p:pic>
      <p:sp>
        <p:nvSpPr>
          <p:cNvPr id="3" name="矩形 2">
            <a:extLst>
              <a:ext uri="{FF2B5EF4-FFF2-40B4-BE49-F238E27FC236}">
                <a16:creationId xmlns:a16="http://schemas.microsoft.com/office/drawing/2014/main" id="{DED27EEF-CE13-4C30-AE99-57A2940897AC}"/>
              </a:ext>
            </a:extLst>
          </p:cNvPr>
          <p:cNvSpPr/>
          <p:nvPr/>
        </p:nvSpPr>
        <p:spPr>
          <a:xfrm>
            <a:off x="55305" y="1312957"/>
            <a:ext cx="2324675" cy="472886"/>
          </a:xfrm>
          <a:prstGeom prst="rect">
            <a:avLst/>
          </a:prstGeom>
        </p:spPr>
        <p:txBody>
          <a:bodyPr wrap="none">
            <a:spAutoFit/>
          </a:bodyPr>
          <a:lstStyle/>
          <a:p>
            <a:pPr algn="just">
              <a:lnSpc>
                <a:spcPct val="156000"/>
              </a:lnSpc>
              <a:spcBef>
                <a:spcPts val="1400"/>
              </a:spcBef>
              <a:spcAft>
                <a:spcPts val="1450"/>
              </a:spcAft>
            </a:pPr>
            <a:r>
              <a:rPr lang="en-US" altLang="zh-CN" b="1" kern="100" dirty="0">
                <a:latin typeface="Calibri Light" panose="020F0302020204030204" pitchFamily="34" charset="0"/>
                <a:ea typeface="宋体" panose="02010600030101010101" pitchFamily="2" charset="-122"/>
                <a:cs typeface="Times New Roman" panose="02020603050405020304" pitchFamily="18" charset="0"/>
              </a:rPr>
              <a:t>7.1.3.12</a:t>
            </a:r>
            <a:r>
              <a:rPr lang="zh-CN" altLang="zh-CN" b="1" kern="100" dirty="0">
                <a:latin typeface="Calibri Light" panose="020F0302020204030204" pitchFamily="34" charset="0"/>
                <a:ea typeface="宋体" panose="02010600030101010101" pitchFamily="2" charset="-122"/>
                <a:cs typeface="Times New Roman" panose="02020603050405020304" pitchFamily="18" charset="0"/>
              </a:rPr>
              <a:t>参与课程答疑</a:t>
            </a:r>
          </a:p>
        </p:txBody>
      </p:sp>
      <p:pic>
        <p:nvPicPr>
          <p:cNvPr id="6" name="图片 5">
            <a:extLst>
              <a:ext uri="{FF2B5EF4-FFF2-40B4-BE49-F238E27FC236}">
                <a16:creationId xmlns:a16="http://schemas.microsoft.com/office/drawing/2014/main" id="{995BD0D9-FC1E-4FB0-9023-57B05EA0DF7A}"/>
              </a:ext>
            </a:extLst>
          </p:cNvPr>
          <p:cNvPicPr/>
          <p:nvPr/>
        </p:nvPicPr>
        <p:blipFill>
          <a:blip r:embed="rId3"/>
          <a:stretch>
            <a:fillRect/>
          </a:stretch>
        </p:blipFill>
        <p:spPr>
          <a:xfrm>
            <a:off x="3458845" y="1599882"/>
            <a:ext cx="5274310" cy="3658235"/>
          </a:xfrm>
          <a:prstGeom prst="rect">
            <a:avLst/>
          </a:prstGeom>
        </p:spPr>
      </p:pic>
    </p:spTree>
    <p:extLst>
      <p:ext uri="{BB962C8B-B14F-4D97-AF65-F5344CB8AC3E}">
        <p14:creationId xmlns:p14="http://schemas.microsoft.com/office/powerpoint/2010/main" val="40541148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用例文档</a:t>
            </a:r>
          </a:p>
        </p:txBody>
      </p:sp>
      <p:sp>
        <p:nvSpPr>
          <p:cNvPr id="3" name="矩形 2">
            <a:extLst>
              <a:ext uri="{FF2B5EF4-FFF2-40B4-BE49-F238E27FC236}">
                <a16:creationId xmlns:a16="http://schemas.microsoft.com/office/drawing/2014/main" id="{DED27EEF-CE13-4C30-AE99-57A2940897AC}"/>
              </a:ext>
            </a:extLst>
          </p:cNvPr>
          <p:cNvSpPr/>
          <p:nvPr/>
        </p:nvSpPr>
        <p:spPr>
          <a:xfrm>
            <a:off x="55305" y="1312957"/>
            <a:ext cx="2965877" cy="369332"/>
          </a:xfrm>
          <a:prstGeom prst="rect">
            <a:avLst/>
          </a:prstGeom>
        </p:spPr>
        <p:txBody>
          <a:bodyPr wrap="none">
            <a:spAutoFit/>
          </a:bodyPr>
          <a:lstStyle/>
          <a:p>
            <a:r>
              <a:rPr lang="en-US" altLang="zh-CN" b="1" dirty="0"/>
              <a:t>7.2.2.6 </a:t>
            </a:r>
            <a:r>
              <a:rPr lang="zh-CN" altLang="zh-CN" b="1" dirty="0"/>
              <a:t>教师新建答疑时序图</a:t>
            </a:r>
          </a:p>
        </p:txBody>
      </p:sp>
      <p:pic>
        <p:nvPicPr>
          <p:cNvPr id="6" name="图片 5">
            <a:extLst>
              <a:ext uri="{FF2B5EF4-FFF2-40B4-BE49-F238E27FC236}">
                <a16:creationId xmlns:a16="http://schemas.microsoft.com/office/drawing/2014/main" id="{995BD0D9-FC1E-4FB0-9023-57B05EA0DF7A}"/>
              </a:ext>
            </a:extLst>
          </p:cNvPr>
          <p:cNvPicPr/>
          <p:nvPr/>
        </p:nvPicPr>
        <p:blipFill>
          <a:blip r:embed="rId2"/>
          <a:stretch>
            <a:fillRect/>
          </a:stretch>
        </p:blipFill>
        <p:spPr>
          <a:xfrm>
            <a:off x="2938144" y="1312957"/>
            <a:ext cx="8326755" cy="5062443"/>
          </a:xfrm>
          <a:prstGeom prst="rect">
            <a:avLst/>
          </a:prstGeom>
        </p:spPr>
      </p:pic>
    </p:spTree>
    <p:extLst>
      <p:ext uri="{BB962C8B-B14F-4D97-AF65-F5344CB8AC3E}">
        <p14:creationId xmlns:p14="http://schemas.microsoft.com/office/powerpoint/2010/main" val="34983885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10 </a:t>
            </a:r>
            <a:endParaRPr lang="zh-CN" altLang="en-US" sz="50000" dirty="0">
              <a:solidFill>
                <a:schemeClr val="bg1"/>
              </a:solidFill>
            </a:endParaRPr>
          </a:p>
        </p:txBody>
      </p:sp>
      <p:sp>
        <p:nvSpPr>
          <p:cNvPr id="4" name="矩形 3"/>
          <p:cNvSpPr/>
          <p:nvPr/>
        </p:nvSpPr>
        <p:spPr>
          <a:xfrm>
            <a:off x="6096000" y="2776141"/>
            <a:ext cx="4031869"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需求优先级</a:t>
            </a:r>
          </a:p>
        </p:txBody>
      </p:sp>
    </p:spTree>
    <p:extLst>
      <p:ext uri="{BB962C8B-B14F-4D97-AF65-F5344CB8AC3E}">
        <p14:creationId xmlns:p14="http://schemas.microsoft.com/office/powerpoint/2010/main" val="3832766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367068" y="636320"/>
            <a:ext cx="11111345" cy="668645"/>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r>
              <a:rPr kumimoji="1" lang="en-US" altLang="zh-CN" sz="2800" dirty="0">
                <a:latin typeface="Century Gothic"/>
              </a:rPr>
              <a:t> [4][5]</a:t>
            </a:r>
            <a:endParaRPr lang="zh-CN" altLang="en-US" sz="2800" b="1" kern="100" dirty="0">
              <a:cs typeface="Times New Roman" panose="02020603050405020304" pitchFamily="18" charset="0"/>
            </a:endParaRPr>
          </a:p>
        </p:txBody>
      </p:sp>
      <p:sp>
        <p:nvSpPr>
          <p:cNvPr id="4" name="矩形 3">
            <a:extLst>
              <a:ext uri="{FF2B5EF4-FFF2-40B4-BE49-F238E27FC236}">
                <a16:creationId xmlns:a16="http://schemas.microsoft.com/office/drawing/2014/main" id="{E1B5C0DD-619E-4780-A723-0FFDC7087EF2}"/>
              </a:ext>
            </a:extLst>
          </p:cNvPr>
          <p:cNvSpPr/>
          <p:nvPr/>
        </p:nvSpPr>
        <p:spPr>
          <a:xfrm>
            <a:off x="1090281" y="1225689"/>
            <a:ext cx="10903443" cy="5632311"/>
          </a:xfrm>
          <a:prstGeom prst="rect">
            <a:avLst/>
          </a:prstGeom>
        </p:spPr>
        <p:txBody>
          <a:bodyPr wrap="square">
            <a:spAutoFit/>
          </a:bodyPr>
          <a:lstStyle/>
          <a:p>
            <a:pPr indent="266700" algn="just">
              <a:spcAft>
                <a:spcPts val="0"/>
              </a:spcAft>
            </a:pPr>
            <a:r>
              <a:rPr lang="en-US" altLang="zh-CN" sz="2400" kern="100" dirty="0">
                <a:latin typeface="Times New Roman" panose="02020603050405020304" pitchFamily="18" charset="0"/>
              </a:rPr>
              <a:t>1</a:t>
            </a:r>
            <a:r>
              <a:rPr lang="zh-CN" altLang="zh-CN" sz="2400" kern="100" dirty="0">
                <a:latin typeface="Times New Roman" panose="02020603050405020304" pitchFamily="18" charset="0"/>
              </a:rPr>
              <a:t>、参与优先级打分的用户代表主要有：游客代表（</a:t>
            </a:r>
            <a:r>
              <a:rPr lang="zh-CN" altLang="en-US" sz="2400" kern="100" dirty="0">
                <a:latin typeface="Times New Roman" panose="02020603050405020304" pitchFamily="18" charset="0"/>
              </a:rPr>
              <a:t>胡锦波</a:t>
            </a:r>
            <a:r>
              <a:rPr lang="zh-CN" altLang="zh-CN" sz="2400" kern="100" dirty="0">
                <a:latin typeface="Times New Roman" panose="02020603050405020304" pitchFamily="18" charset="0"/>
              </a:rPr>
              <a:t>）、教师代表（杨枨老师）、管理员代表（</a:t>
            </a:r>
            <a:r>
              <a:rPr lang="zh-CN" altLang="en-US" sz="2400" kern="100" dirty="0">
                <a:latin typeface="Times New Roman" panose="02020603050405020304" pitchFamily="18" charset="0"/>
              </a:rPr>
              <a:t>陈尚辉</a:t>
            </a:r>
            <a:r>
              <a:rPr lang="zh-CN" altLang="zh-CN" sz="2400" kern="100" dirty="0">
                <a:latin typeface="Times New Roman" panose="02020603050405020304" pitchFamily="18" charset="0"/>
              </a:rPr>
              <a:t>）、学生代表（</a:t>
            </a:r>
            <a:r>
              <a:rPr lang="zh-CN" altLang="en-US" sz="2400" kern="100" dirty="0">
                <a:latin typeface="Times New Roman" panose="02020603050405020304" pitchFamily="18" charset="0"/>
              </a:rPr>
              <a:t>王飞钢</a:t>
            </a:r>
            <a:r>
              <a:rPr lang="zh-CN" altLang="zh-CN" sz="2400" kern="100" dirty="0">
                <a:latin typeface="Times New Roman" panose="02020603050405020304" pitchFamily="18" charset="0"/>
              </a:rPr>
              <a:t>）。</a:t>
            </a:r>
          </a:p>
          <a:p>
            <a:pPr indent="266700" algn="just">
              <a:spcAft>
                <a:spcPts val="0"/>
              </a:spcAft>
            </a:pPr>
            <a:r>
              <a:rPr lang="en-US" altLang="zh-CN" sz="2400" kern="100" dirty="0">
                <a:latin typeface="Times New Roman" panose="02020603050405020304" pitchFamily="18" charset="0"/>
              </a:rPr>
              <a:t>2</a:t>
            </a:r>
            <a:r>
              <a:rPr lang="zh-CN" altLang="zh-CN" sz="2400" kern="100" dirty="0">
                <a:latin typeface="Times New Roman" panose="02020603050405020304" pitchFamily="18" charset="0"/>
              </a:rPr>
              <a:t>、用户代表负责为用例的</a:t>
            </a:r>
            <a:r>
              <a:rPr lang="zh-CN" altLang="zh-CN" sz="2400" b="1" kern="100" dirty="0">
                <a:latin typeface="Times New Roman" panose="02020603050405020304" pitchFamily="18" charset="0"/>
              </a:rPr>
              <a:t>相对收益、相对损失</a:t>
            </a:r>
            <a:r>
              <a:rPr lang="zh-CN" altLang="zh-CN" sz="2400" kern="100" dirty="0">
                <a:latin typeface="Times New Roman" panose="02020603050405020304" pitchFamily="18" charset="0"/>
              </a:rPr>
              <a:t>部分打分，项目经理负责为用例的</a:t>
            </a:r>
            <a:r>
              <a:rPr lang="zh-CN" altLang="zh-CN" sz="2400" b="1" kern="100" dirty="0">
                <a:latin typeface="Times New Roman" panose="02020603050405020304" pitchFamily="18" charset="0"/>
              </a:rPr>
              <a:t>相对成本</a:t>
            </a:r>
            <a:r>
              <a:rPr lang="zh-CN" altLang="zh-CN" sz="2400" kern="100" dirty="0">
                <a:latin typeface="Times New Roman" panose="02020603050405020304" pitchFamily="18" charset="0"/>
              </a:rPr>
              <a:t>打分，</a:t>
            </a:r>
            <a:r>
              <a:rPr lang="zh-CN" altLang="en-US" sz="2400" kern="100" dirty="0">
                <a:latin typeface="Times New Roman" panose="02020603050405020304" pitchFamily="18" charset="0"/>
              </a:rPr>
              <a:t>开发者代表</a:t>
            </a:r>
            <a:r>
              <a:rPr lang="zh-CN" altLang="zh-CN" sz="2400" kern="100" dirty="0">
                <a:latin typeface="Times New Roman" panose="02020603050405020304" pitchFamily="18" charset="0"/>
              </a:rPr>
              <a:t>负责为用例的</a:t>
            </a:r>
            <a:r>
              <a:rPr lang="zh-CN" altLang="zh-CN" sz="2400" b="1" kern="100" dirty="0">
                <a:latin typeface="Times New Roman" panose="02020603050405020304" pitchFamily="18" charset="0"/>
              </a:rPr>
              <a:t>相对风险</a:t>
            </a:r>
            <a:r>
              <a:rPr lang="zh-CN" altLang="zh-CN" sz="2400" kern="100" dirty="0">
                <a:latin typeface="Times New Roman" panose="02020603050405020304" pitchFamily="18" charset="0"/>
              </a:rPr>
              <a:t>打分</a:t>
            </a:r>
            <a:r>
              <a:rPr lang="zh-CN" altLang="zh-CN" sz="2400" b="1" kern="100" dirty="0">
                <a:latin typeface="Times New Roman" panose="02020603050405020304" pitchFamily="18" charset="0"/>
              </a:rPr>
              <a:t>、权重比例</a:t>
            </a:r>
            <a:r>
              <a:rPr lang="zh-CN" altLang="zh-CN" sz="2400" kern="100" dirty="0">
                <a:latin typeface="Times New Roman" panose="02020603050405020304" pitchFamily="18" charset="0"/>
              </a:rPr>
              <a:t>由客户代表（杨枨老师）提出。</a:t>
            </a:r>
          </a:p>
          <a:p>
            <a:pPr indent="266700" algn="just">
              <a:spcAft>
                <a:spcPts val="0"/>
              </a:spcAft>
            </a:pPr>
            <a:r>
              <a:rPr lang="en-US" altLang="zh-CN" sz="2400" kern="100" dirty="0">
                <a:latin typeface="Times New Roman" panose="02020603050405020304" pitchFamily="18" charset="0"/>
              </a:rPr>
              <a:t>3</a:t>
            </a:r>
            <a:r>
              <a:rPr lang="zh-CN" altLang="zh-CN" sz="2400" kern="100" dirty="0">
                <a:latin typeface="Times New Roman" panose="02020603050405020304" pitchFamily="18" charset="0"/>
              </a:rPr>
              <a:t>、收益表示“如果实现，给用户带来的利益”；损失表示“如果不实现，给用户带来的损失”；风险表示“如果实现，存在的技术风险”；相对成本表示“如果实现，需要产生的费用”；权重比例是各个用户分类在最后评分时的加权值。</a:t>
            </a:r>
          </a:p>
          <a:p>
            <a:pPr indent="266700" algn="just">
              <a:spcAft>
                <a:spcPts val="0"/>
              </a:spcAft>
            </a:pPr>
            <a:r>
              <a:rPr lang="en-US" altLang="zh-CN" sz="2400" kern="100" dirty="0">
                <a:latin typeface="Times New Roman" panose="02020603050405020304" pitchFamily="18" charset="0"/>
              </a:rPr>
              <a:t>4</a:t>
            </a:r>
            <a:r>
              <a:rPr lang="zh-CN" altLang="zh-CN" sz="2400" kern="100" dirty="0">
                <a:latin typeface="Times New Roman" panose="02020603050405020304" pitchFamily="18" charset="0"/>
              </a:rPr>
              <a:t>、总价值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相对收益</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相对比重</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相对损失</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相对比重</a:t>
            </a:r>
          </a:p>
          <a:p>
            <a:pPr indent="533400" algn="just">
              <a:spcAft>
                <a:spcPts val="0"/>
              </a:spcAft>
            </a:pPr>
            <a:r>
              <a:rPr lang="zh-CN" altLang="zh-CN" sz="2400" kern="100" dirty="0">
                <a:latin typeface="Times New Roman" panose="02020603050405020304" pitchFamily="18" charset="0"/>
              </a:rPr>
              <a:t>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总价值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合计总价值</a:t>
            </a:r>
          </a:p>
          <a:p>
            <a:pPr indent="533400" algn="just">
              <a:spcAft>
                <a:spcPts val="0"/>
              </a:spcAft>
            </a:pPr>
            <a:r>
              <a:rPr lang="zh-CN" altLang="zh-CN" sz="2400" kern="100" dirty="0">
                <a:latin typeface="Times New Roman" panose="02020603050405020304" pitchFamily="18" charset="0"/>
              </a:rPr>
              <a:t>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合计风险</a:t>
            </a:r>
          </a:p>
          <a:p>
            <a:pPr indent="533400" algn="just">
              <a:spcAft>
                <a:spcPts val="0"/>
              </a:spcAft>
            </a:pPr>
            <a:r>
              <a:rPr lang="zh-CN" altLang="zh-CN" sz="2400" kern="100" dirty="0">
                <a:latin typeface="Times New Roman" panose="02020603050405020304" pitchFamily="18" charset="0"/>
              </a:rPr>
              <a:t>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合计成本</a:t>
            </a:r>
          </a:p>
          <a:p>
            <a:pPr marL="342900" lvl="0" indent="-342900" algn="just">
              <a:spcAft>
                <a:spcPts val="0"/>
              </a:spcAft>
              <a:buFont typeface="+mj-lt"/>
              <a:buAutoNum type="arabicPeriod" startAt="5"/>
            </a:pPr>
            <a:r>
              <a:rPr lang="zh-CN" altLang="zh-CN" sz="2400" kern="100" dirty="0">
                <a:latin typeface="Times New Roman" panose="02020603050405020304" pitchFamily="18" charset="0"/>
              </a:rPr>
              <a:t>优先级</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a:t>
            </a:r>
          </a:p>
          <a:p>
            <a:pPr marL="342900" lvl="0" indent="-342900" algn="just">
              <a:spcAft>
                <a:spcPts val="0"/>
              </a:spcAft>
              <a:buFont typeface="+mj-lt"/>
              <a:buAutoNum type="arabicPeriod" startAt="5"/>
            </a:pPr>
            <a:r>
              <a:rPr lang="zh-CN" altLang="zh-CN" sz="2400" kern="100" dirty="0">
                <a:latin typeface="Times New Roman" panose="02020603050405020304" pitchFamily="18" charset="0"/>
              </a:rPr>
              <a:t>具体相对权重：客户：</a:t>
            </a:r>
            <a:r>
              <a:rPr lang="en-US" altLang="zh-CN" sz="2400" kern="100" dirty="0">
                <a:latin typeface="Times New Roman" panose="02020603050405020304" pitchFamily="18" charset="0"/>
              </a:rPr>
              <a:t>1.5</a:t>
            </a:r>
            <a:r>
              <a:rPr lang="zh-CN" altLang="en-US" sz="2400" kern="100" dirty="0">
                <a:latin typeface="Times New Roman" panose="02020603050405020304" pitchFamily="18" charset="0"/>
              </a:rPr>
              <a:t>；</a:t>
            </a:r>
            <a:r>
              <a:rPr lang="zh-CN" altLang="zh-CN" sz="2400" kern="100" dirty="0">
                <a:latin typeface="Times New Roman" panose="02020603050405020304" pitchFamily="18" charset="0"/>
              </a:rPr>
              <a:t>游客：</a:t>
            </a:r>
            <a:r>
              <a:rPr lang="en-US" altLang="zh-CN" sz="2400" kern="100" dirty="0">
                <a:latin typeface="Times New Roman" panose="02020603050405020304" pitchFamily="18" charset="0"/>
              </a:rPr>
              <a:t>0.5</a:t>
            </a:r>
            <a:r>
              <a:rPr lang="zh-CN" altLang="en-US" sz="2400" kern="100" dirty="0">
                <a:latin typeface="Times New Roman" panose="02020603050405020304" pitchFamily="18" charset="0"/>
              </a:rPr>
              <a:t>；</a:t>
            </a:r>
            <a:r>
              <a:rPr lang="zh-CN" altLang="zh-CN" sz="2400" kern="100" dirty="0">
                <a:latin typeface="Times New Roman" panose="02020603050405020304" pitchFamily="18" charset="0"/>
              </a:rPr>
              <a:t>用户：</a:t>
            </a:r>
            <a:r>
              <a:rPr lang="en-US" altLang="zh-CN" sz="2400" kern="100" dirty="0">
                <a:latin typeface="Times New Roman" panose="02020603050405020304" pitchFamily="18" charset="0"/>
              </a:rPr>
              <a:t>1</a:t>
            </a:r>
            <a:endParaRPr lang="zh-CN" altLang="zh-CN" sz="2400" kern="100" dirty="0">
              <a:latin typeface="Times New Roman" panose="02020603050405020304" pitchFamily="18" charset="0"/>
            </a:endParaRPr>
          </a:p>
        </p:txBody>
      </p:sp>
    </p:spTree>
    <p:extLst>
      <p:ext uri="{BB962C8B-B14F-4D97-AF65-F5344CB8AC3E}">
        <p14:creationId xmlns:p14="http://schemas.microsoft.com/office/powerpoint/2010/main" val="3686567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4398" y="306575"/>
            <a:ext cx="4365911" cy="362404"/>
          </a:xfrm>
        </p:spPr>
        <p:txBody>
          <a:bodyPr/>
          <a:lstStyle/>
          <a:p>
            <a:r>
              <a:rPr kumimoji="1" lang="zh-CN" altLang="en-US" sz="4000" dirty="0">
                <a:latin typeface="Century Gothic"/>
              </a:rPr>
              <a:t>项目章程</a:t>
            </a:r>
          </a:p>
        </p:txBody>
      </p:sp>
      <p:sp>
        <p:nvSpPr>
          <p:cNvPr id="4" name="文本框 3">
            <a:extLst>
              <a:ext uri="{FF2B5EF4-FFF2-40B4-BE49-F238E27FC236}">
                <a16:creationId xmlns:a16="http://schemas.microsoft.com/office/drawing/2014/main" id="{0874EA17-A973-4C4E-AF0B-DA4268A8EDA6}"/>
              </a:ext>
            </a:extLst>
          </p:cNvPr>
          <p:cNvSpPr txBox="1"/>
          <p:nvPr>
            <p:custDataLst>
              <p:tags r:id="rId1"/>
            </p:custDataLst>
          </p:nvPr>
        </p:nvSpPr>
        <p:spPr>
          <a:xfrm>
            <a:off x="872767" y="1187718"/>
            <a:ext cx="5589947" cy="461665"/>
          </a:xfrm>
          <a:prstGeom prst="rect">
            <a:avLst/>
          </a:prstGeom>
          <a:noFill/>
        </p:spPr>
        <p:txBody>
          <a:bodyPr wrap="square" rtlCol="0">
            <a:spAutoFit/>
          </a:bodyPr>
          <a:lstStyle/>
          <a:p>
            <a:pPr algn="ctr"/>
            <a:r>
              <a:rPr lang="zh-CN" altLang="en-US" sz="2400" b="1" dirty="0">
                <a:solidFill>
                  <a:schemeClr val="tx1">
                    <a:lumMod val="90000"/>
                    <a:lumOff val="10000"/>
                  </a:schemeClr>
                </a:solidFill>
                <a:latin typeface="等线 Light" panose="02010600030101010101" pitchFamily="2" charset="-122"/>
                <a:ea typeface="等线 Light" panose="02010600030101010101" pitchFamily="2" charset="-122"/>
              </a:rPr>
              <a:t>项目章程参考自</a:t>
            </a:r>
            <a:r>
              <a:rPr lang="en-US" altLang="zh-CN" sz="2400" b="1" dirty="0">
                <a:solidFill>
                  <a:schemeClr val="tx1">
                    <a:lumMod val="90000"/>
                    <a:lumOff val="10000"/>
                  </a:schemeClr>
                </a:solidFill>
                <a:latin typeface="等线 Light" panose="02010600030101010101" pitchFamily="2" charset="-122"/>
                <a:ea typeface="等线 Light" panose="02010600030101010101" pitchFamily="2" charset="-122"/>
              </a:rPr>
              <a:t>【IT</a:t>
            </a:r>
            <a:r>
              <a:rPr lang="zh-CN" altLang="en-US" sz="2400" b="1" dirty="0">
                <a:solidFill>
                  <a:schemeClr val="tx1">
                    <a:lumMod val="90000"/>
                    <a:lumOff val="10000"/>
                  </a:schemeClr>
                </a:solidFill>
                <a:latin typeface="等线 Light" panose="02010600030101010101" pitchFamily="2" charset="-122"/>
                <a:ea typeface="等线 Light" panose="02010600030101010101" pitchFamily="2" charset="-122"/>
              </a:rPr>
              <a:t>项目管理</a:t>
            </a:r>
            <a:r>
              <a:rPr lang="en-US" altLang="zh-CN" sz="2400" b="1" dirty="0">
                <a:solidFill>
                  <a:schemeClr val="tx1">
                    <a:lumMod val="90000"/>
                    <a:lumOff val="10000"/>
                  </a:schemeClr>
                </a:solidFill>
                <a:latin typeface="等线 Light" panose="02010600030101010101" pitchFamily="2" charset="-122"/>
                <a:ea typeface="等线 Light" panose="02010600030101010101" pitchFamily="2" charset="-122"/>
              </a:rPr>
              <a:t>】page71</a:t>
            </a:r>
            <a:endParaRPr lang="zh-CN" altLang="en-US" sz="2400" b="1" dirty="0">
              <a:solidFill>
                <a:schemeClr val="tx1">
                  <a:lumMod val="90000"/>
                  <a:lumOff val="10000"/>
                </a:schemeClr>
              </a:solidFill>
              <a:latin typeface="等线 Light" panose="02010600030101010101" pitchFamily="2" charset="-122"/>
              <a:ea typeface="等线 Light" panose="02010600030101010101" pitchFamily="2" charset="-122"/>
            </a:endParaRPr>
          </a:p>
        </p:txBody>
      </p:sp>
      <p:sp>
        <p:nvSpPr>
          <p:cNvPr id="5" name="文本框 4">
            <a:extLst>
              <a:ext uri="{FF2B5EF4-FFF2-40B4-BE49-F238E27FC236}">
                <a16:creationId xmlns:a16="http://schemas.microsoft.com/office/drawing/2014/main" id="{FD04511A-6227-40AB-86CC-5A504D06FBF7}"/>
              </a:ext>
            </a:extLst>
          </p:cNvPr>
          <p:cNvSpPr txBox="1"/>
          <p:nvPr/>
        </p:nvSpPr>
        <p:spPr>
          <a:xfrm>
            <a:off x="1087088" y="1843899"/>
            <a:ext cx="4570482" cy="369332"/>
          </a:xfrm>
          <a:prstGeom prst="rect">
            <a:avLst/>
          </a:prstGeom>
          <a:noFill/>
        </p:spPr>
        <p:txBody>
          <a:bodyPr wrap="none" rtlCol="0">
            <a:spAutoFit/>
          </a:bodyPr>
          <a:lstStyle/>
          <a:p>
            <a:r>
              <a:rPr lang="zh-CN" altLang="en-US" dirty="0"/>
              <a:t>项目名称：软件工程系列课程教学辅助网站</a:t>
            </a:r>
          </a:p>
        </p:txBody>
      </p:sp>
      <p:sp>
        <p:nvSpPr>
          <p:cNvPr id="6" name="文本框 5">
            <a:extLst>
              <a:ext uri="{FF2B5EF4-FFF2-40B4-BE49-F238E27FC236}">
                <a16:creationId xmlns:a16="http://schemas.microsoft.com/office/drawing/2014/main" id="{87F2C83B-40CF-4FD5-B348-695264BEB0E2}"/>
              </a:ext>
            </a:extLst>
          </p:cNvPr>
          <p:cNvSpPr txBox="1"/>
          <p:nvPr/>
        </p:nvSpPr>
        <p:spPr>
          <a:xfrm>
            <a:off x="1087088" y="2213231"/>
            <a:ext cx="2941831" cy="369332"/>
          </a:xfrm>
          <a:prstGeom prst="rect">
            <a:avLst/>
          </a:prstGeom>
          <a:noFill/>
        </p:spPr>
        <p:txBody>
          <a:bodyPr wrap="none" rtlCol="0">
            <a:spAutoFit/>
          </a:bodyPr>
          <a:lstStyle/>
          <a:p>
            <a:r>
              <a:rPr lang="zh-CN" altLang="en-US" dirty="0"/>
              <a:t>项目开始日期：</a:t>
            </a:r>
            <a:r>
              <a:rPr lang="en-US" altLang="zh-CN" dirty="0"/>
              <a:t>2018/9/19</a:t>
            </a:r>
            <a:endParaRPr lang="zh-CN" altLang="en-US" dirty="0"/>
          </a:p>
        </p:txBody>
      </p:sp>
      <p:sp>
        <p:nvSpPr>
          <p:cNvPr id="8" name="文本框 7">
            <a:extLst>
              <a:ext uri="{FF2B5EF4-FFF2-40B4-BE49-F238E27FC236}">
                <a16:creationId xmlns:a16="http://schemas.microsoft.com/office/drawing/2014/main" id="{EC0A5E62-4D02-45B7-BFA0-DF7555446A83}"/>
              </a:ext>
            </a:extLst>
          </p:cNvPr>
          <p:cNvSpPr txBox="1"/>
          <p:nvPr/>
        </p:nvSpPr>
        <p:spPr>
          <a:xfrm>
            <a:off x="7463824" y="2213231"/>
            <a:ext cx="3076483" cy="369332"/>
          </a:xfrm>
          <a:prstGeom prst="rect">
            <a:avLst/>
          </a:prstGeom>
          <a:noFill/>
        </p:spPr>
        <p:txBody>
          <a:bodyPr wrap="none" rtlCol="0">
            <a:spAutoFit/>
          </a:bodyPr>
          <a:lstStyle/>
          <a:p>
            <a:r>
              <a:rPr lang="zh-CN" altLang="en-US" dirty="0"/>
              <a:t>项目完成日期：</a:t>
            </a:r>
            <a:r>
              <a:rPr lang="en-US" altLang="zh-CN" dirty="0"/>
              <a:t>2019/01/25</a:t>
            </a:r>
            <a:endParaRPr lang="zh-CN" altLang="en-US" dirty="0"/>
          </a:p>
        </p:txBody>
      </p:sp>
      <p:sp>
        <p:nvSpPr>
          <p:cNvPr id="9" name="文本框 8">
            <a:extLst>
              <a:ext uri="{FF2B5EF4-FFF2-40B4-BE49-F238E27FC236}">
                <a16:creationId xmlns:a16="http://schemas.microsoft.com/office/drawing/2014/main" id="{35384D87-12B2-4830-9375-087C232D59E7}"/>
              </a:ext>
            </a:extLst>
          </p:cNvPr>
          <p:cNvSpPr txBox="1"/>
          <p:nvPr/>
        </p:nvSpPr>
        <p:spPr>
          <a:xfrm>
            <a:off x="605825" y="2559227"/>
            <a:ext cx="10958449" cy="646331"/>
          </a:xfrm>
          <a:prstGeom prst="rect">
            <a:avLst/>
          </a:prstGeom>
          <a:noFill/>
        </p:spPr>
        <p:txBody>
          <a:bodyPr wrap="none" rtlCol="0">
            <a:spAutoFit/>
          </a:bodyPr>
          <a:lstStyle/>
          <a:p>
            <a:r>
              <a:rPr lang="en-US" altLang="zh-CN" dirty="0"/>
              <a:t>       </a:t>
            </a:r>
            <a:r>
              <a:rPr lang="zh-CN" altLang="en-US" dirty="0"/>
              <a:t>预算信息：该项目为教学项目，暂无预算，成本由小组成员承担。人力资源方面，最初估计是每周</a:t>
            </a:r>
            <a:r>
              <a:rPr lang="en-US" altLang="zh-CN" dirty="0"/>
              <a:t>7</a:t>
            </a:r>
            <a:r>
              <a:rPr lang="zh-CN" altLang="en-US" dirty="0"/>
              <a:t>小</a:t>
            </a:r>
            <a:endParaRPr lang="en-US" altLang="zh-CN" dirty="0"/>
          </a:p>
          <a:p>
            <a:r>
              <a:rPr lang="zh-CN" altLang="en-US" dirty="0"/>
              <a:t>时</a:t>
            </a:r>
            <a:r>
              <a:rPr lang="en-US" altLang="zh-CN" dirty="0"/>
              <a:t>/</a:t>
            </a:r>
            <a:r>
              <a:rPr lang="zh-CN" altLang="en-US" dirty="0"/>
              <a:t>人的工作时间，组内共五人。</a:t>
            </a:r>
            <a:endParaRPr lang="en-US" altLang="zh-CN" dirty="0"/>
          </a:p>
        </p:txBody>
      </p:sp>
      <p:sp>
        <p:nvSpPr>
          <p:cNvPr id="10" name="文本框 9">
            <a:extLst>
              <a:ext uri="{FF2B5EF4-FFF2-40B4-BE49-F238E27FC236}">
                <a16:creationId xmlns:a16="http://schemas.microsoft.com/office/drawing/2014/main" id="{72D8D317-44EB-4719-8814-835A52973E1E}"/>
              </a:ext>
            </a:extLst>
          </p:cNvPr>
          <p:cNvSpPr txBox="1"/>
          <p:nvPr/>
        </p:nvSpPr>
        <p:spPr>
          <a:xfrm>
            <a:off x="1087088" y="3205558"/>
            <a:ext cx="6612708" cy="369332"/>
          </a:xfrm>
          <a:prstGeom prst="rect">
            <a:avLst/>
          </a:prstGeom>
          <a:noFill/>
        </p:spPr>
        <p:txBody>
          <a:bodyPr wrap="none" rtlCol="0">
            <a:spAutoFit/>
          </a:bodyPr>
          <a:lstStyle/>
          <a:p>
            <a:r>
              <a:rPr lang="zh-CN" altLang="en-US" dirty="0"/>
              <a:t>项目经理：夏昌灏</a:t>
            </a:r>
            <a:r>
              <a:rPr lang="en-US" altLang="zh-CN" dirty="0"/>
              <a:t>,17367073386,31603158@stu.zucc.edu.cn</a:t>
            </a:r>
            <a:endParaRPr lang="zh-CN" altLang="en-US" dirty="0"/>
          </a:p>
        </p:txBody>
      </p:sp>
      <p:sp>
        <p:nvSpPr>
          <p:cNvPr id="11" name="文本框 10">
            <a:extLst>
              <a:ext uri="{FF2B5EF4-FFF2-40B4-BE49-F238E27FC236}">
                <a16:creationId xmlns:a16="http://schemas.microsoft.com/office/drawing/2014/main" id="{09A3F29D-11E7-4EB8-91B1-8E6326586F8F}"/>
              </a:ext>
            </a:extLst>
          </p:cNvPr>
          <p:cNvSpPr txBox="1"/>
          <p:nvPr/>
        </p:nvSpPr>
        <p:spPr>
          <a:xfrm>
            <a:off x="1087089" y="3551553"/>
            <a:ext cx="10380531" cy="923330"/>
          </a:xfrm>
          <a:prstGeom prst="rect">
            <a:avLst/>
          </a:prstGeom>
          <a:noFill/>
        </p:spPr>
        <p:txBody>
          <a:bodyPr wrap="square" rtlCol="0">
            <a:spAutoFit/>
          </a:bodyPr>
          <a:lstStyle/>
          <a:p>
            <a:r>
              <a:rPr lang="zh-CN" altLang="en-US" dirty="0"/>
              <a:t>项目目标：</a:t>
            </a:r>
            <a:r>
              <a:rPr lang="zh-CN" altLang="zh-CN" dirty="0"/>
              <a:t>虽然如今有很多教学网站，但是专门针对一门新开的大学课程和一位专门的教师；又为学生之间提供交流平台的网站为数不多。这个网站作为一个开课的辅助工具，将有利于教师的教学和学生的学习；也为软件工程系列课程的成熟记录下足迹。</a:t>
            </a:r>
            <a:endParaRPr lang="zh-CN" altLang="en-US" dirty="0">
              <a:solidFill>
                <a:srgbClr val="0070C0"/>
              </a:solidFill>
            </a:endParaRPr>
          </a:p>
        </p:txBody>
      </p:sp>
      <p:sp>
        <p:nvSpPr>
          <p:cNvPr id="12" name="文本框 11">
            <a:extLst>
              <a:ext uri="{FF2B5EF4-FFF2-40B4-BE49-F238E27FC236}">
                <a16:creationId xmlns:a16="http://schemas.microsoft.com/office/drawing/2014/main" id="{E5C8AA95-1D9B-4577-81BB-A006867FABE2}"/>
              </a:ext>
            </a:extLst>
          </p:cNvPr>
          <p:cNvSpPr txBox="1"/>
          <p:nvPr/>
        </p:nvSpPr>
        <p:spPr>
          <a:xfrm>
            <a:off x="1087088" y="4571136"/>
            <a:ext cx="4339650" cy="369332"/>
          </a:xfrm>
          <a:prstGeom prst="rect">
            <a:avLst/>
          </a:prstGeom>
          <a:noFill/>
        </p:spPr>
        <p:txBody>
          <a:bodyPr wrap="none" rtlCol="0">
            <a:spAutoFit/>
          </a:bodyPr>
          <a:lstStyle/>
          <a:p>
            <a:r>
              <a:rPr lang="zh-CN" altLang="en-US" dirty="0"/>
              <a:t>主要项目成功标准：通过杨枨老师的验收</a:t>
            </a:r>
          </a:p>
        </p:txBody>
      </p:sp>
      <p:sp>
        <p:nvSpPr>
          <p:cNvPr id="13" name="文本框 12">
            <a:extLst>
              <a:ext uri="{FF2B5EF4-FFF2-40B4-BE49-F238E27FC236}">
                <a16:creationId xmlns:a16="http://schemas.microsoft.com/office/drawing/2014/main" id="{2EBA35D1-731F-47AA-A80C-5D6D61E1536A}"/>
              </a:ext>
            </a:extLst>
          </p:cNvPr>
          <p:cNvSpPr txBox="1"/>
          <p:nvPr/>
        </p:nvSpPr>
        <p:spPr>
          <a:xfrm>
            <a:off x="1087088" y="4940468"/>
            <a:ext cx="6202339" cy="1754326"/>
          </a:xfrm>
          <a:prstGeom prst="rect">
            <a:avLst/>
          </a:prstGeom>
          <a:noFill/>
        </p:spPr>
        <p:txBody>
          <a:bodyPr wrap="none" rtlCol="0">
            <a:spAutoFit/>
          </a:bodyPr>
          <a:lstStyle/>
          <a:p>
            <a:r>
              <a:rPr lang="zh-CN" altLang="en-US" dirty="0"/>
              <a:t>方法：</a:t>
            </a:r>
            <a:endParaRPr lang="en-US" altLang="zh-CN" dirty="0"/>
          </a:p>
          <a:p>
            <a:r>
              <a:rPr lang="en-US" altLang="zh-CN" dirty="0"/>
              <a:t>1.</a:t>
            </a:r>
            <a:r>
              <a:rPr lang="zh-CN" altLang="en-US" dirty="0"/>
              <a:t>进行调研以决定该项目的需求</a:t>
            </a:r>
            <a:endParaRPr lang="en-US" altLang="zh-CN" dirty="0"/>
          </a:p>
          <a:p>
            <a:r>
              <a:rPr lang="en-US" altLang="zh-CN" dirty="0"/>
              <a:t>2.</a:t>
            </a:r>
            <a:r>
              <a:rPr lang="zh-CN" altLang="en-US" dirty="0"/>
              <a:t>进行用户群分类，确定用户优先级</a:t>
            </a:r>
            <a:endParaRPr lang="en-US" altLang="zh-CN" dirty="0"/>
          </a:p>
          <a:p>
            <a:r>
              <a:rPr lang="en-US" altLang="zh-CN" dirty="0"/>
              <a:t>3.</a:t>
            </a:r>
            <a:r>
              <a:rPr lang="zh-CN" altLang="en-US" dirty="0"/>
              <a:t>与各类用户代表访谈以明确需求</a:t>
            </a:r>
            <a:r>
              <a:rPr lang="en-US" altLang="zh-CN" dirty="0"/>
              <a:t>,</a:t>
            </a:r>
            <a:r>
              <a:rPr lang="zh-CN" altLang="en-US" dirty="0"/>
              <a:t>并对需求进行优先级分类</a:t>
            </a:r>
            <a:endParaRPr lang="en-US" altLang="zh-CN" dirty="0"/>
          </a:p>
          <a:p>
            <a:r>
              <a:rPr lang="en-US" altLang="zh-CN" dirty="0"/>
              <a:t>4.</a:t>
            </a:r>
            <a:r>
              <a:rPr lang="zh-CN" altLang="en-US" dirty="0"/>
              <a:t>通过小组内会议来解决项目中遇到的困难</a:t>
            </a:r>
            <a:endParaRPr lang="en-US" altLang="zh-CN" dirty="0"/>
          </a:p>
          <a:p>
            <a:endParaRPr lang="zh-CN" altLang="en-US" dirty="0"/>
          </a:p>
        </p:txBody>
      </p:sp>
    </p:spTree>
    <p:extLst>
      <p:ext uri="{BB962C8B-B14F-4D97-AF65-F5344CB8AC3E}">
        <p14:creationId xmlns:p14="http://schemas.microsoft.com/office/powerpoint/2010/main" val="25875159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0" y="1030136"/>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教师优先级打分：</a:t>
            </a:r>
          </a:p>
        </p:txBody>
      </p:sp>
      <p:graphicFrame>
        <p:nvGraphicFramePr>
          <p:cNvPr id="4" name="表格 3">
            <a:extLst>
              <a:ext uri="{FF2B5EF4-FFF2-40B4-BE49-F238E27FC236}">
                <a16:creationId xmlns:a16="http://schemas.microsoft.com/office/drawing/2014/main" id="{70E91109-8E33-4057-952D-A979A8147D05}"/>
              </a:ext>
            </a:extLst>
          </p:cNvPr>
          <p:cNvGraphicFramePr>
            <a:graphicFrameLocks noGrp="1"/>
          </p:cNvGraphicFramePr>
          <p:nvPr>
            <p:extLst/>
          </p:nvPr>
        </p:nvGraphicFramePr>
        <p:xfrm>
          <a:off x="2696065" y="1112362"/>
          <a:ext cx="4205424" cy="6096000"/>
        </p:xfrm>
        <a:graphic>
          <a:graphicData uri="http://schemas.openxmlformats.org/drawingml/2006/table">
            <a:tbl>
              <a:tblPr firstRow="1" firstCol="1" bandRow="1">
                <a:tableStyleId>{5C22544A-7EE6-4342-B048-85BDC9FD1C3A}</a:tableStyleId>
              </a:tblPr>
              <a:tblGrid>
                <a:gridCol w="685826">
                  <a:extLst>
                    <a:ext uri="{9D8B030D-6E8A-4147-A177-3AD203B41FA5}">
                      <a16:colId xmlns:a16="http://schemas.microsoft.com/office/drawing/2014/main" val="3499051268"/>
                    </a:ext>
                  </a:extLst>
                </a:gridCol>
                <a:gridCol w="517041">
                  <a:extLst>
                    <a:ext uri="{9D8B030D-6E8A-4147-A177-3AD203B41FA5}">
                      <a16:colId xmlns:a16="http://schemas.microsoft.com/office/drawing/2014/main" val="2836138146"/>
                    </a:ext>
                  </a:extLst>
                </a:gridCol>
                <a:gridCol w="360951">
                  <a:extLst>
                    <a:ext uri="{9D8B030D-6E8A-4147-A177-3AD203B41FA5}">
                      <a16:colId xmlns:a16="http://schemas.microsoft.com/office/drawing/2014/main" val="973434962"/>
                    </a:ext>
                  </a:extLst>
                </a:gridCol>
                <a:gridCol w="246128">
                  <a:extLst>
                    <a:ext uri="{9D8B030D-6E8A-4147-A177-3AD203B41FA5}">
                      <a16:colId xmlns:a16="http://schemas.microsoft.com/office/drawing/2014/main" val="9533952"/>
                    </a:ext>
                  </a:extLst>
                </a:gridCol>
                <a:gridCol w="227469">
                  <a:extLst>
                    <a:ext uri="{9D8B030D-6E8A-4147-A177-3AD203B41FA5}">
                      <a16:colId xmlns:a16="http://schemas.microsoft.com/office/drawing/2014/main" val="3964307675"/>
                    </a:ext>
                  </a:extLst>
                </a:gridCol>
                <a:gridCol w="215924">
                  <a:extLst>
                    <a:ext uri="{9D8B030D-6E8A-4147-A177-3AD203B41FA5}">
                      <a16:colId xmlns:a16="http://schemas.microsoft.com/office/drawing/2014/main" val="291750937"/>
                    </a:ext>
                  </a:extLst>
                </a:gridCol>
                <a:gridCol w="575261">
                  <a:extLst>
                    <a:ext uri="{9D8B030D-6E8A-4147-A177-3AD203B41FA5}">
                      <a16:colId xmlns:a16="http://schemas.microsoft.com/office/drawing/2014/main" val="3218161729"/>
                    </a:ext>
                  </a:extLst>
                </a:gridCol>
                <a:gridCol w="360951">
                  <a:extLst>
                    <a:ext uri="{9D8B030D-6E8A-4147-A177-3AD203B41FA5}">
                      <a16:colId xmlns:a16="http://schemas.microsoft.com/office/drawing/2014/main" val="2388485396"/>
                    </a:ext>
                  </a:extLst>
                </a:gridCol>
                <a:gridCol w="215924">
                  <a:extLst>
                    <a:ext uri="{9D8B030D-6E8A-4147-A177-3AD203B41FA5}">
                      <a16:colId xmlns:a16="http://schemas.microsoft.com/office/drawing/2014/main" val="1419926982"/>
                    </a:ext>
                  </a:extLst>
                </a:gridCol>
                <a:gridCol w="341443">
                  <a:extLst>
                    <a:ext uri="{9D8B030D-6E8A-4147-A177-3AD203B41FA5}">
                      <a16:colId xmlns:a16="http://schemas.microsoft.com/office/drawing/2014/main" val="2941699284"/>
                    </a:ext>
                  </a:extLst>
                </a:gridCol>
                <a:gridCol w="458506">
                  <a:extLst>
                    <a:ext uri="{9D8B030D-6E8A-4147-A177-3AD203B41FA5}">
                      <a16:colId xmlns:a16="http://schemas.microsoft.com/office/drawing/2014/main" val="544563398"/>
                    </a:ext>
                  </a:extLst>
                </a:gridCol>
              </a:tblGrid>
              <a:tr h="168541">
                <a:tc>
                  <a:txBody>
                    <a:bodyPr/>
                    <a:lstStyle/>
                    <a:p>
                      <a:pPr algn="ctr">
                        <a:spcAft>
                          <a:spcPts val="0"/>
                        </a:spcAft>
                      </a:pPr>
                      <a:r>
                        <a:rPr lang="zh-CN" sz="1600" kern="0" dirty="0">
                          <a:effectLst/>
                        </a:rPr>
                        <a:t>主要参与者</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风险</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成本</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255506140"/>
                  </a:ext>
                </a:extLst>
              </a:tr>
              <a:tr h="86064">
                <a:tc>
                  <a:txBody>
                    <a:bodyPr/>
                    <a:lstStyle/>
                    <a:p>
                      <a:pPr algn="ctr">
                        <a:spcAft>
                          <a:spcPts val="0"/>
                        </a:spcAft>
                      </a:pPr>
                      <a:r>
                        <a:rPr lang="zh-CN" altLang="en-US" sz="1600" kern="0" dirty="0">
                          <a:effectLst/>
                        </a:rPr>
                        <a:t>杨枨老师</a:t>
                      </a:r>
                      <a:r>
                        <a:rPr lang="zh-CN"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dirty="0">
                          <a:effectLst/>
                        </a:rPr>
                        <a:t>开设新课程</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0.023</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0.433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420572244"/>
                  </a:ext>
                </a:extLst>
              </a:tr>
              <a:tr h="8128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注册</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544184016"/>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修改密码</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568738970"/>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发布帖子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428881245"/>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539915119"/>
                  </a:ext>
                </a:extLst>
              </a:tr>
              <a:tr h="93236">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浏览课程模块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dirty="0">
                          <a:effectLst/>
                        </a:rPr>
                        <a:t>7</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734356312"/>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浏览教师模块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0.381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788238587"/>
                  </a:ext>
                </a:extLst>
              </a:tr>
            </a:tbl>
          </a:graphicData>
        </a:graphic>
      </p:graphicFrame>
      <p:graphicFrame>
        <p:nvGraphicFramePr>
          <p:cNvPr id="5" name="表格 4">
            <a:extLst>
              <a:ext uri="{FF2B5EF4-FFF2-40B4-BE49-F238E27FC236}">
                <a16:creationId xmlns:a16="http://schemas.microsoft.com/office/drawing/2014/main" id="{394BF68B-7324-46A1-8569-474F078288AC}"/>
              </a:ext>
            </a:extLst>
          </p:cNvPr>
          <p:cNvGraphicFramePr>
            <a:graphicFrameLocks noGrp="1"/>
          </p:cNvGraphicFramePr>
          <p:nvPr>
            <p:extLst/>
          </p:nvPr>
        </p:nvGraphicFramePr>
        <p:xfrm>
          <a:off x="7110919" y="1112362"/>
          <a:ext cx="4922198" cy="5852160"/>
        </p:xfrm>
        <a:graphic>
          <a:graphicData uri="http://schemas.openxmlformats.org/drawingml/2006/table">
            <a:tbl>
              <a:tblPr firstRow="1" firstCol="1" bandRow="1">
                <a:tableStyleId>{5C22544A-7EE6-4342-B048-85BDC9FD1C3A}</a:tableStyleId>
              </a:tblPr>
              <a:tblGrid>
                <a:gridCol w="619465">
                  <a:extLst>
                    <a:ext uri="{9D8B030D-6E8A-4147-A177-3AD203B41FA5}">
                      <a16:colId xmlns:a16="http://schemas.microsoft.com/office/drawing/2014/main" val="2443476437"/>
                    </a:ext>
                  </a:extLst>
                </a:gridCol>
                <a:gridCol w="683996">
                  <a:extLst>
                    <a:ext uri="{9D8B030D-6E8A-4147-A177-3AD203B41FA5}">
                      <a16:colId xmlns:a16="http://schemas.microsoft.com/office/drawing/2014/main" val="1223956703"/>
                    </a:ext>
                  </a:extLst>
                </a:gridCol>
                <a:gridCol w="477506">
                  <a:extLst>
                    <a:ext uri="{9D8B030D-6E8A-4147-A177-3AD203B41FA5}">
                      <a16:colId xmlns:a16="http://schemas.microsoft.com/office/drawing/2014/main" val="1375311815"/>
                    </a:ext>
                  </a:extLst>
                </a:gridCol>
                <a:gridCol w="451695">
                  <a:extLst>
                    <a:ext uri="{9D8B030D-6E8A-4147-A177-3AD203B41FA5}">
                      <a16:colId xmlns:a16="http://schemas.microsoft.com/office/drawing/2014/main" val="2429620780"/>
                    </a:ext>
                  </a:extLst>
                </a:gridCol>
                <a:gridCol w="285648">
                  <a:extLst>
                    <a:ext uri="{9D8B030D-6E8A-4147-A177-3AD203B41FA5}">
                      <a16:colId xmlns:a16="http://schemas.microsoft.com/office/drawing/2014/main" val="3108951578"/>
                    </a:ext>
                  </a:extLst>
                </a:gridCol>
                <a:gridCol w="285648">
                  <a:extLst>
                    <a:ext uri="{9D8B030D-6E8A-4147-A177-3AD203B41FA5}">
                      <a16:colId xmlns:a16="http://schemas.microsoft.com/office/drawing/2014/main" val="1735457448"/>
                    </a:ext>
                  </a:extLst>
                </a:gridCol>
                <a:gridCol w="296831">
                  <a:extLst>
                    <a:ext uri="{9D8B030D-6E8A-4147-A177-3AD203B41FA5}">
                      <a16:colId xmlns:a16="http://schemas.microsoft.com/office/drawing/2014/main" val="335255796"/>
                    </a:ext>
                  </a:extLst>
                </a:gridCol>
                <a:gridCol w="477506">
                  <a:extLst>
                    <a:ext uri="{9D8B030D-6E8A-4147-A177-3AD203B41FA5}">
                      <a16:colId xmlns:a16="http://schemas.microsoft.com/office/drawing/2014/main" val="3027570140"/>
                    </a:ext>
                  </a:extLst>
                </a:gridCol>
                <a:gridCol w="285648">
                  <a:extLst>
                    <a:ext uri="{9D8B030D-6E8A-4147-A177-3AD203B41FA5}">
                      <a16:colId xmlns:a16="http://schemas.microsoft.com/office/drawing/2014/main" val="2535320360"/>
                    </a:ext>
                  </a:extLst>
                </a:gridCol>
                <a:gridCol w="451695">
                  <a:extLst>
                    <a:ext uri="{9D8B030D-6E8A-4147-A177-3AD203B41FA5}">
                      <a16:colId xmlns:a16="http://schemas.microsoft.com/office/drawing/2014/main" val="1377878274"/>
                    </a:ext>
                  </a:extLst>
                </a:gridCol>
                <a:gridCol w="606560">
                  <a:extLst>
                    <a:ext uri="{9D8B030D-6E8A-4147-A177-3AD203B41FA5}">
                      <a16:colId xmlns:a16="http://schemas.microsoft.com/office/drawing/2014/main" val="1244688261"/>
                    </a:ext>
                  </a:extLst>
                </a:gridCol>
              </a:tblGrid>
              <a:tr h="187939">
                <a:tc>
                  <a:txBody>
                    <a:bodyPr/>
                    <a:lstStyle/>
                    <a:p>
                      <a:pPr algn="ctr">
                        <a:spcAft>
                          <a:spcPts val="0"/>
                        </a:spcAft>
                      </a:pPr>
                      <a:r>
                        <a:rPr lang="zh-CN" sz="1600" kern="0" dirty="0">
                          <a:effectLst/>
                        </a:rPr>
                        <a:t>主要参与者</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风险</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成本</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144717204"/>
                  </a:ext>
                </a:extLst>
              </a:tr>
              <a:tr h="95968">
                <a:tc>
                  <a:txBody>
                    <a:bodyPr/>
                    <a:lstStyle/>
                    <a:p>
                      <a:pPr algn="ctr">
                        <a:spcAft>
                          <a:spcPts val="0"/>
                        </a:spcAft>
                      </a:pPr>
                      <a:r>
                        <a:rPr lang="zh-CN" sz="1600" kern="0" dirty="0">
                          <a:effectLst/>
                        </a:rPr>
                        <a:t>　</a:t>
                      </a:r>
                      <a:r>
                        <a:rPr lang="zh-CN" altLang="en-US" sz="1600" kern="0" dirty="0">
                          <a:effectLst/>
                        </a:rPr>
                        <a:t>杨枨老师</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查看课程详情</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661362102"/>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查看最新点赞</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83902581"/>
                  </a:ext>
                </a:extLst>
              </a:tr>
              <a:tr h="155949">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新建课程资料文件夹</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19498130"/>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453918591"/>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删除心得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985663625"/>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dirty="0">
                          <a:effectLst/>
                        </a:rPr>
                        <a:t>浏览启动页</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dirty="0">
                          <a:effectLst/>
                        </a:rPr>
                        <a:t>8</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837072294"/>
                  </a:ext>
                </a:extLst>
              </a:tr>
              <a:tr h="90640">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注册</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777058776"/>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浏览主页</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2</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939590063"/>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浏览论坛模块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0.353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55968820"/>
                  </a:ext>
                </a:extLst>
              </a:tr>
            </a:tbl>
          </a:graphicData>
        </a:graphic>
      </p:graphicFrame>
      <p:sp>
        <p:nvSpPr>
          <p:cNvPr id="7" name="Rectangle 1">
            <a:extLst>
              <a:ext uri="{FF2B5EF4-FFF2-40B4-BE49-F238E27FC236}">
                <a16:creationId xmlns:a16="http://schemas.microsoft.com/office/drawing/2014/main" id="{B67F3ED3-1192-4667-8549-7DB97938E875}"/>
              </a:ext>
            </a:extLst>
          </p:cNvPr>
          <p:cNvSpPr>
            <a:spLocks noChangeArrowheads="1"/>
          </p:cNvSpPr>
          <p:nvPr/>
        </p:nvSpPr>
        <p:spPr bwMode="auto">
          <a:xfrm>
            <a:off x="5668963" y="18240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095610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管理员优先级打分：</a:t>
            </a:r>
          </a:p>
        </p:txBody>
      </p:sp>
      <p:graphicFrame>
        <p:nvGraphicFramePr>
          <p:cNvPr id="4" name="表格 3">
            <a:extLst>
              <a:ext uri="{FF2B5EF4-FFF2-40B4-BE49-F238E27FC236}">
                <a16:creationId xmlns:a16="http://schemas.microsoft.com/office/drawing/2014/main" id="{9CE3ED05-1E35-4F29-A93F-E4300EF43AB0}"/>
              </a:ext>
            </a:extLst>
          </p:cNvPr>
          <p:cNvGraphicFramePr>
            <a:graphicFrameLocks noGrp="1"/>
          </p:cNvGraphicFramePr>
          <p:nvPr>
            <p:extLst/>
          </p:nvPr>
        </p:nvGraphicFramePr>
        <p:xfrm>
          <a:off x="3742441" y="1253764"/>
          <a:ext cx="6589337" cy="6207000"/>
        </p:xfrm>
        <a:graphic>
          <a:graphicData uri="http://schemas.openxmlformats.org/drawingml/2006/table">
            <a:tbl>
              <a:tblPr firstRow="1" firstCol="1" bandRow="1">
                <a:tableStyleId>{5C22544A-7EE6-4342-B048-85BDC9FD1C3A}</a:tableStyleId>
              </a:tblPr>
              <a:tblGrid>
                <a:gridCol w="678361">
                  <a:extLst>
                    <a:ext uri="{9D8B030D-6E8A-4147-A177-3AD203B41FA5}">
                      <a16:colId xmlns:a16="http://schemas.microsoft.com/office/drawing/2014/main" val="3895786110"/>
                    </a:ext>
                  </a:extLst>
                </a:gridCol>
                <a:gridCol w="1055602">
                  <a:extLst>
                    <a:ext uri="{9D8B030D-6E8A-4147-A177-3AD203B41FA5}">
                      <a16:colId xmlns:a16="http://schemas.microsoft.com/office/drawing/2014/main" val="1508407870"/>
                    </a:ext>
                  </a:extLst>
                </a:gridCol>
                <a:gridCol w="386361">
                  <a:extLst>
                    <a:ext uri="{9D8B030D-6E8A-4147-A177-3AD203B41FA5}">
                      <a16:colId xmlns:a16="http://schemas.microsoft.com/office/drawing/2014/main" val="2823682749"/>
                    </a:ext>
                  </a:extLst>
                </a:gridCol>
                <a:gridCol w="703178">
                  <a:extLst>
                    <a:ext uri="{9D8B030D-6E8A-4147-A177-3AD203B41FA5}">
                      <a16:colId xmlns:a16="http://schemas.microsoft.com/office/drawing/2014/main" val="1133091788"/>
                    </a:ext>
                  </a:extLst>
                </a:gridCol>
                <a:gridCol w="386361">
                  <a:extLst>
                    <a:ext uri="{9D8B030D-6E8A-4147-A177-3AD203B41FA5}">
                      <a16:colId xmlns:a16="http://schemas.microsoft.com/office/drawing/2014/main" val="775194435"/>
                    </a:ext>
                  </a:extLst>
                </a:gridCol>
                <a:gridCol w="386361">
                  <a:extLst>
                    <a:ext uri="{9D8B030D-6E8A-4147-A177-3AD203B41FA5}">
                      <a16:colId xmlns:a16="http://schemas.microsoft.com/office/drawing/2014/main" val="757133658"/>
                    </a:ext>
                  </a:extLst>
                </a:gridCol>
                <a:gridCol w="386361">
                  <a:extLst>
                    <a:ext uri="{9D8B030D-6E8A-4147-A177-3AD203B41FA5}">
                      <a16:colId xmlns:a16="http://schemas.microsoft.com/office/drawing/2014/main" val="3403967913"/>
                    </a:ext>
                  </a:extLst>
                </a:gridCol>
                <a:gridCol w="586534">
                  <a:extLst>
                    <a:ext uri="{9D8B030D-6E8A-4147-A177-3AD203B41FA5}">
                      <a16:colId xmlns:a16="http://schemas.microsoft.com/office/drawing/2014/main" val="3920169190"/>
                    </a:ext>
                  </a:extLst>
                </a:gridCol>
                <a:gridCol w="386361">
                  <a:extLst>
                    <a:ext uri="{9D8B030D-6E8A-4147-A177-3AD203B41FA5}">
                      <a16:colId xmlns:a16="http://schemas.microsoft.com/office/drawing/2014/main" val="3545140822"/>
                    </a:ext>
                  </a:extLst>
                </a:gridCol>
                <a:gridCol w="703178">
                  <a:extLst>
                    <a:ext uri="{9D8B030D-6E8A-4147-A177-3AD203B41FA5}">
                      <a16:colId xmlns:a16="http://schemas.microsoft.com/office/drawing/2014/main" val="2961950399"/>
                    </a:ext>
                  </a:extLst>
                </a:gridCol>
                <a:gridCol w="930679">
                  <a:extLst>
                    <a:ext uri="{9D8B030D-6E8A-4147-A177-3AD203B41FA5}">
                      <a16:colId xmlns:a16="http://schemas.microsoft.com/office/drawing/2014/main" val="2724227030"/>
                    </a:ext>
                  </a:extLst>
                </a:gridCol>
              </a:tblGrid>
              <a:tr h="1218904">
                <a:tc>
                  <a:txBody>
                    <a:bodyPr/>
                    <a:lstStyle/>
                    <a:p>
                      <a:pPr algn="just" fontAlgn="t">
                        <a:spcAft>
                          <a:spcPts val="0"/>
                        </a:spcAft>
                      </a:pPr>
                      <a:r>
                        <a:rPr lang="zh-CN" sz="1600" kern="0" dirty="0">
                          <a:effectLst/>
                        </a:rPr>
                        <a:t>主要参与者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用例</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价值</a:t>
                      </a: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相对损失</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风险</a:t>
                      </a:r>
                      <a:endParaRPr lang="zh-CN" sz="1600" kern="100">
                        <a:effectLst/>
                      </a:endParaRPr>
                    </a:p>
                    <a:p>
                      <a:pPr algn="just" fontAlgn="t">
                        <a:spcAft>
                          <a:spcPts val="0"/>
                        </a:spcAft>
                      </a:pP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成本</a:t>
                      </a:r>
                      <a:endParaRPr lang="zh-CN" sz="1600" kern="100">
                        <a:effectLst/>
                      </a:endParaRPr>
                    </a:p>
                    <a:p>
                      <a:pPr algn="just" fontAlgn="t">
                        <a:spcAft>
                          <a:spcPts val="0"/>
                        </a:spcAft>
                      </a:pP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dirty="0">
                          <a:effectLst/>
                        </a:rPr>
                        <a:t>优先级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1462713535"/>
                  </a:ext>
                </a:extLst>
              </a:tr>
              <a:tr h="731342">
                <a:tc>
                  <a:txBody>
                    <a:bodyPr/>
                    <a:lstStyle/>
                    <a:p>
                      <a:pPr algn="just" fontAlgn="t">
                        <a:spcAft>
                          <a:spcPts val="0"/>
                        </a:spcAft>
                      </a:pPr>
                      <a:r>
                        <a:rPr lang="zh-CN" sz="1600" kern="0">
                          <a:effectLst/>
                        </a:rPr>
                        <a:t>陈尚辉</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a:t>
                      </a:r>
                      <a:r>
                        <a:rPr lang="zh-CN" sz="1600" kern="100">
                          <a:effectLst/>
                        </a:rPr>
                        <a:t>管理员登录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0.0270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0.512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395697344"/>
                  </a:ext>
                </a:extLst>
              </a:tr>
              <a:tr h="57613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r>
                        <a:rPr lang="zh-CN" sz="1600" kern="100">
                          <a:effectLst/>
                        </a:rPr>
                        <a:t>浏览后台中心主页</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0.0205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0.390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1690657159"/>
                  </a:ext>
                </a:extLst>
              </a:tr>
              <a:tr h="546755">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3</a:t>
                      </a:r>
                      <a:r>
                        <a:rPr lang="zh-CN" sz="1600" kern="100">
                          <a:effectLst/>
                        </a:rPr>
                        <a:t>浏览已审核用户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0.0295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0.561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944057808"/>
                  </a:ext>
                </a:extLst>
              </a:tr>
              <a:tr h="53732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4</a:t>
                      </a:r>
                      <a:r>
                        <a:rPr lang="zh-CN" sz="1600" kern="100">
                          <a:effectLst/>
                        </a:rPr>
                        <a:t>注销已审核用户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0.0218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067340307"/>
                  </a:ext>
                </a:extLst>
              </a:tr>
              <a:tr h="556181">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5</a:t>
                      </a:r>
                      <a:r>
                        <a:rPr lang="zh-CN" sz="1600" kern="100">
                          <a:effectLst/>
                        </a:rPr>
                        <a:t>恢复已注销用户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0.0218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348479760"/>
                  </a:ext>
                </a:extLst>
              </a:tr>
              <a:tr h="50904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6</a:t>
                      </a:r>
                      <a:r>
                        <a:rPr lang="zh-CN" sz="1600" kern="100">
                          <a:effectLst/>
                        </a:rPr>
                        <a:t>浏览未审核用户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0.0282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0.537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427456986"/>
                  </a:ext>
                </a:extLst>
              </a:tr>
              <a:tr h="556181">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7</a:t>
                      </a:r>
                      <a:r>
                        <a:rPr lang="zh-CN" sz="1600" kern="100">
                          <a:effectLst/>
                        </a:rPr>
                        <a:t>拒绝未审核用户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0.0257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0.488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4077191699"/>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8</a:t>
                      </a:r>
                      <a:r>
                        <a:rPr lang="zh-CN" sz="1600" kern="100">
                          <a:effectLst/>
                        </a:rPr>
                        <a:t>同意未审核用户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0.0295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dirty="0">
                          <a:effectLst/>
                        </a:rPr>
                        <a:t>0.561</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261196917"/>
                  </a:ext>
                </a:extLst>
              </a:tr>
            </a:tbl>
          </a:graphicData>
        </a:graphic>
      </p:graphicFrame>
    </p:spTree>
    <p:extLst>
      <p:ext uri="{BB962C8B-B14F-4D97-AF65-F5344CB8AC3E}">
        <p14:creationId xmlns:p14="http://schemas.microsoft.com/office/powerpoint/2010/main" val="37297702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132552" y="964148"/>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学生优先级打分：</a:t>
            </a:r>
          </a:p>
        </p:txBody>
      </p:sp>
      <p:graphicFrame>
        <p:nvGraphicFramePr>
          <p:cNvPr id="4" name="表格 3">
            <a:extLst>
              <a:ext uri="{FF2B5EF4-FFF2-40B4-BE49-F238E27FC236}">
                <a16:creationId xmlns:a16="http://schemas.microsoft.com/office/drawing/2014/main" id="{E3A7A116-114D-4752-ABE8-A80D92B3B6DB}"/>
              </a:ext>
            </a:extLst>
          </p:cNvPr>
          <p:cNvGraphicFramePr>
            <a:graphicFrameLocks noGrp="1"/>
          </p:cNvGraphicFramePr>
          <p:nvPr>
            <p:extLst/>
          </p:nvPr>
        </p:nvGraphicFramePr>
        <p:xfrm>
          <a:off x="2587555" y="1108954"/>
          <a:ext cx="4124532" cy="6318787"/>
        </p:xfrm>
        <a:graphic>
          <a:graphicData uri="http://schemas.openxmlformats.org/drawingml/2006/table">
            <a:tbl>
              <a:tblPr firstRow="1" firstCol="1" bandRow="1">
                <a:tableStyleId>{5C22544A-7EE6-4342-B048-85BDC9FD1C3A}</a:tableStyleId>
              </a:tblPr>
              <a:tblGrid>
                <a:gridCol w="544753">
                  <a:extLst>
                    <a:ext uri="{9D8B030D-6E8A-4147-A177-3AD203B41FA5}">
                      <a16:colId xmlns:a16="http://schemas.microsoft.com/office/drawing/2014/main" val="3609402836"/>
                    </a:ext>
                  </a:extLst>
                </a:gridCol>
                <a:gridCol w="726024">
                  <a:extLst>
                    <a:ext uri="{9D8B030D-6E8A-4147-A177-3AD203B41FA5}">
                      <a16:colId xmlns:a16="http://schemas.microsoft.com/office/drawing/2014/main" val="1503012715"/>
                    </a:ext>
                  </a:extLst>
                </a:gridCol>
                <a:gridCol w="286675">
                  <a:extLst>
                    <a:ext uri="{9D8B030D-6E8A-4147-A177-3AD203B41FA5}">
                      <a16:colId xmlns:a16="http://schemas.microsoft.com/office/drawing/2014/main" val="132629347"/>
                    </a:ext>
                  </a:extLst>
                </a:gridCol>
                <a:gridCol w="286675">
                  <a:extLst>
                    <a:ext uri="{9D8B030D-6E8A-4147-A177-3AD203B41FA5}">
                      <a16:colId xmlns:a16="http://schemas.microsoft.com/office/drawing/2014/main" val="997728007"/>
                    </a:ext>
                  </a:extLst>
                </a:gridCol>
                <a:gridCol w="286675">
                  <a:extLst>
                    <a:ext uri="{9D8B030D-6E8A-4147-A177-3AD203B41FA5}">
                      <a16:colId xmlns:a16="http://schemas.microsoft.com/office/drawing/2014/main" val="3411129096"/>
                    </a:ext>
                  </a:extLst>
                </a:gridCol>
                <a:gridCol w="291836">
                  <a:extLst>
                    <a:ext uri="{9D8B030D-6E8A-4147-A177-3AD203B41FA5}">
                      <a16:colId xmlns:a16="http://schemas.microsoft.com/office/drawing/2014/main" val="2952265176"/>
                    </a:ext>
                  </a:extLst>
                </a:gridCol>
                <a:gridCol w="286675">
                  <a:extLst>
                    <a:ext uri="{9D8B030D-6E8A-4147-A177-3AD203B41FA5}">
                      <a16:colId xmlns:a16="http://schemas.microsoft.com/office/drawing/2014/main" val="3633896401"/>
                    </a:ext>
                  </a:extLst>
                </a:gridCol>
                <a:gridCol w="286675">
                  <a:extLst>
                    <a:ext uri="{9D8B030D-6E8A-4147-A177-3AD203B41FA5}">
                      <a16:colId xmlns:a16="http://schemas.microsoft.com/office/drawing/2014/main" val="665516770"/>
                    </a:ext>
                  </a:extLst>
                </a:gridCol>
                <a:gridCol w="286675">
                  <a:extLst>
                    <a:ext uri="{9D8B030D-6E8A-4147-A177-3AD203B41FA5}">
                      <a16:colId xmlns:a16="http://schemas.microsoft.com/office/drawing/2014/main" val="2999813163"/>
                    </a:ext>
                  </a:extLst>
                </a:gridCol>
                <a:gridCol w="286675">
                  <a:extLst>
                    <a:ext uri="{9D8B030D-6E8A-4147-A177-3AD203B41FA5}">
                      <a16:colId xmlns:a16="http://schemas.microsoft.com/office/drawing/2014/main" val="130609433"/>
                    </a:ext>
                  </a:extLst>
                </a:gridCol>
                <a:gridCol w="555194">
                  <a:extLst>
                    <a:ext uri="{9D8B030D-6E8A-4147-A177-3AD203B41FA5}">
                      <a16:colId xmlns:a16="http://schemas.microsoft.com/office/drawing/2014/main" val="4202099927"/>
                    </a:ext>
                  </a:extLst>
                </a:gridCol>
              </a:tblGrid>
              <a:tr h="1219380">
                <a:tc>
                  <a:txBody>
                    <a:bodyPr/>
                    <a:lstStyle/>
                    <a:p>
                      <a:pPr algn="l" fontAlgn="t">
                        <a:spcAft>
                          <a:spcPts val="0"/>
                        </a:spcAft>
                      </a:pPr>
                      <a:r>
                        <a:rPr lang="zh-CN" sz="1600" kern="0" dirty="0">
                          <a:effectLst/>
                        </a:rPr>
                        <a:t>主要参与者</a:t>
                      </a:r>
                      <a:r>
                        <a:rPr lang="en-US" altLang="zh-CN"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dirty="0">
                          <a:effectLst/>
                        </a:rPr>
                        <a:t>用例</a:t>
                      </a:r>
                      <a:endParaRPr lang="zh-CN" sz="1600" kern="100" dirty="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风险</a:t>
                      </a:r>
                      <a:endParaRPr lang="zh-CN" sz="1600" kern="100">
                        <a:effectLst/>
                      </a:endParaRPr>
                    </a:p>
                    <a:p>
                      <a:pPr algn="l"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成本</a:t>
                      </a:r>
                      <a:endParaRPr lang="zh-CN" sz="1600" kern="100">
                        <a:effectLst/>
                      </a:endParaRPr>
                    </a:p>
                    <a:p>
                      <a:pPr algn="l"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0246" marR="10246" marT="0" marB="0"/>
                </a:tc>
                <a:extLst>
                  <a:ext uri="{0D108BD9-81ED-4DB2-BD59-A6C34878D82A}">
                    <a16:rowId xmlns:a16="http://schemas.microsoft.com/office/drawing/2014/main" val="3407973228"/>
                  </a:ext>
                </a:extLst>
              </a:tr>
              <a:tr h="731823">
                <a:tc>
                  <a:txBody>
                    <a:bodyPr/>
                    <a:lstStyle/>
                    <a:p>
                      <a:pPr algn="l" fontAlgn="t">
                        <a:spcAft>
                          <a:spcPts val="0"/>
                        </a:spcAft>
                      </a:pPr>
                      <a:r>
                        <a:rPr lang="zh-CN" sz="1600" kern="0">
                          <a:effectLst/>
                        </a:rPr>
                        <a:t>王飞钢</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1</a:t>
                      </a:r>
                      <a:r>
                        <a:rPr lang="zh-CN" sz="1600" kern="100">
                          <a:effectLst/>
                        </a:rPr>
                        <a:t>学生登录</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30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0.0363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dirty="0">
                          <a:effectLst/>
                        </a:rPr>
                        <a:t>0.454 </a:t>
                      </a:r>
                      <a:endParaRPr lang="zh-CN" sz="1600" kern="100" dirty="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4185459157"/>
                  </a:ext>
                </a:extLst>
              </a:tr>
              <a:tr h="1124012">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28</a:t>
                      </a:r>
                      <a:r>
                        <a:rPr lang="zh-CN" sz="1600" kern="100">
                          <a:effectLst/>
                        </a:rPr>
                        <a:t>查看我的课程</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0.0339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0.424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948592025"/>
                  </a:ext>
                </a:extLst>
              </a:tr>
              <a:tr h="73182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34</a:t>
                      </a:r>
                      <a:r>
                        <a:rPr lang="zh-CN" sz="1600" kern="100">
                          <a:effectLst/>
                        </a:rPr>
                        <a:t>参与答疑</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0.0327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0.409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667057111"/>
                  </a:ext>
                </a:extLst>
              </a:tr>
              <a:tr h="1049076">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30</a:t>
                      </a:r>
                      <a:r>
                        <a:rPr lang="zh-CN" sz="1600" kern="100">
                          <a:effectLst/>
                        </a:rPr>
                        <a:t>查看课程公告</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1123267428"/>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40</a:t>
                      </a:r>
                      <a:r>
                        <a:rPr lang="zh-CN" sz="1600" kern="100">
                          <a:effectLst/>
                        </a:rPr>
                        <a:t>浏览帖子</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0.0303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dirty="0">
                          <a:effectLst/>
                        </a:rPr>
                        <a:t>0.378 </a:t>
                      </a:r>
                      <a:endParaRPr lang="zh-CN" sz="1600" kern="100" dirty="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739930801"/>
                  </a:ext>
                </a:extLst>
              </a:tr>
            </a:tbl>
          </a:graphicData>
        </a:graphic>
      </p:graphicFrame>
      <p:sp>
        <p:nvSpPr>
          <p:cNvPr id="5" name="Rectangle 1">
            <a:extLst>
              <a:ext uri="{FF2B5EF4-FFF2-40B4-BE49-F238E27FC236}">
                <a16:creationId xmlns:a16="http://schemas.microsoft.com/office/drawing/2014/main" id="{D883F218-E51A-4497-A574-D1D28CB18BEF}"/>
              </a:ext>
            </a:extLst>
          </p:cNvPr>
          <p:cNvSpPr>
            <a:spLocks noChangeArrowheads="1"/>
          </p:cNvSpPr>
          <p:nvPr/>
        </p:nvSpPr>
        <p:spPr bwMode="auto">
          <a:xfrm>
            <a:off x="5765800" y="17795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表格 6">
            <a:extLst>
              <a:ext uri="{FF2B5EF4-FFF2-40B4-BE49-F238E27FC236}">
                <a16:creationId xmlns:a16="http://schemas.microsoft.com/office/drawing/2014/main" id="{D8914289-079E-4024-BA5C-E35171A8CB27}"/>
              </a:ext>
            </a:extLst>
          </p:cNvPr>
          <p:cNvGraphicFramePr>
            <a:graphicFrameLocks noGrp="1"/>
          </p:cNvGraphicFramePr>
          <p:nvPr>
            <p:extLst/>
          </p:nvPr>
        </p:nvGraphicFramePr>
        <p:xfrm>
          <a:off x="7042304" y="1108954"/>
          <a:ext cx="5068633" cy="5852160"/>
        </p:xfrm>
        <a:graphic>
          <a:graphicData uri="http://schemas.openxmlformats.org/drawingml/2006/table">
            <a:tbl>
              <a:tblPr firstRow="1" firstCol="1" bandRow="1">
                <a:tableStyleId>{5C22544A-7EE6-4342-B048-85BDC9FD1C3A}</a:tableStyleId>
              </a:tblPr>
              <a:tblGrid>
                <a:gridCol w="686630">
                  <a:extLst>
                    <a:ext uri="{9D8B030D-6E8A-4147-A177-3AD203B41FA5}">
                      <a16:colId xmlns:a16="http://schemas.microsoft.com/office/drawing/2014/main" val="3240829527"/>
                    </a:ext>
                  </a:extLst>
                </a:gridCol>
                <a:gridCol w="915107">
                  <a:extLst>
                    <a:ext uri="{9D8B030D-6E8A-4147-A177-3AD203B41FA5}">
                      <a16:colId xmlns:a16="http://schemas.microsoft.com/office/drawing/2014/main" val="1618421768"/>
                    </a:ext>
                  </a:extLst>
                </a:gridCol>
                <a:gridCol w="341563">
                  <a:extLst>
                    <a:ext uri="{9D8B030D-6E8A-4147-A177-3AD203B41FA5}">
                      <a16:colId xmlns:a16="http://schemas.microsoft.com/office/drawing/2014/main" val="3460389065"/>
                    </a:ext>
                  </a:extLst>
                </a:gridCol>
                <a:gridCol w="341563">
                  <a:extLst>
                    <a:ext uri="{9D8B030D-6E8A-4147-A177-3AD203B41FA5}">
                      <a16:colId xmlns:a16="http://schemas.microsoft.com/office/drawing/2014/main" val="248053462"/>
                    </a:ext>
                  </a:extLst>
                </a:gridCol>
                <a:gridCol w="349892">
                  <a:extLst>
                    <a:ext uri="{9D8B030D-6E8A-4147-A177-3AD203B41FA5}">
                      <a16:colId xmlns:a16="http://schemas.microsoft.com/office/drawing/2014/main" val="2707094519"/>
                    </a:ext>
                  </a:extLst>
                </a:gridCol>
                <a:gridCol w="367835">
                  <a:extLst>
                    <a:ext uri="{9D8B030D-6E8A-4147-A177-3AD203B41FA5}">
                      <a16:colId xmlns:a16="http://schemas.microsoft.com/office/drawing/2014/main" val="2255265467"/>
                    </a:ext>
                  </a:extLst>
                </a:gridCol>
                <a:gridCol w="341563">
                  <a:extLst>
                    <a:ext uri="{9D8B030D-6E8A-4147-A177-3AD203B41FA5}">
                      <a16:colId xmlns:a16="http://schemas.microsoft.com/office/drawing/2014/main" val="2717396431"/>
                    </a:ext>
                  </a:extLst>
                </a:gridCol>
                <a:gridCol w="341563">
                  <a:extLst>
                    <a:ext uri="{9D8B030D-6E8A-4147-A177-3AD203B41FA5}">
                      <a16:colId xmlns:a16="http://schemas.microsoft.com/office/drawing/2014/main" val="333940263"/>
                    </a:ext>
                  </a:extLst>
                </a:gridCol>
                <a:gridCol w="341563">
                  <a:extLst>
                    <a:ext uri="{9D8B030D-6E8A-4147-A177-3AD203B41FA5}">
                      <a16:colId xmlns:a16="http://schemas.microsoft.com/office/drawing/2014/main" val="1212413005"/>
                    </a:ext>
                  </a:extLst>
                </a:gridCol>
                <a:gridCol w="341563">
                  <a:extLst>
                    <a:ext uri="{9D8B030D-6E8A-4147-A177-3AD203B41FA5}">
                      <a16:colId xmlns:a16="http://schemas.microsoft.com/office/drawing/2014/main" val="3380191747"/>
                    </a:ext>
                  </a:extLst>
                </a:gridCol>
                <a:gridCol w="699791">
                  <a:extLst>
                    <a:ext uri="{9D8B030D-6E8A-4147-A177-3AD203B41FA5}">
                      <a16:colId xmlns:a16="http://schemas.microsoft.com/office/drawing/2014/main" val="3094075151"/>
                    </a:ext>
                  </a:extLst>
                </a:gridCol>
              </a:tblGrid>
              <a:tr h="187929">
                <a:tc>
                  <a:txBody>
                    <a:bodyPr/>
                    <a:lstStyle/>
                    <a:p>
                      <a:pPr algn="just" fontAlgn="t">
                        <a:spcAft>
                          <a:spcPts val="0"/>
                        </a:spcAft>
                      </a:pPr>
                      <a:r>
                        <a:rPr lang="zh-CN" sz="1600" kern="0">
                          <a:effectLst/>
                        </a:rPr>
                        <a:t>主要参与者</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风险</a:t>
                      </a:r>
                      <a:endParaRPr lang="zh-CN" sz="1600" kern="100">
                        <a:effectLst/>
                      </a:endParaRPr>
                    </a:p>
                    <a:p>
                      <a:pPr algn="just"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成本</a:t>
                      </a:r>
                      <a:endParaRPr lang="zh-CN" sz="1600" kern="100">
                        <a:effectLst/>
                      </a:endParaRPr>
                    </a:p>
                    <a:p>
                      <a:pPr algn="just"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1371" marR="11371" marT="0" marB="0"/>
                </a:tc>
                <a:extLst>
                  <a:ext uri="{0D108BD9-81ED-4DB2-BD59-A6C34878D82A}">
                    <a16:rowId xmlns:a16="http://schemas.microsoft.com/office/drawing/2014/main" val="2379384605"/>
                  </a:ext>
                </a:extLst>
              </a:tr>
              <a:tr h="163590">
                <a:tc>
                  <a:txBody>
                    <a:bodyPr/>
                    <a:lstStyle/>
                    <a:p>
                      <a:pPr algn="ctr" fontAlgn="t">
                        <a:spcAft>
                          <a:spcPts val="0"/>
                        </a:spcAft>
                      </a:pPr>
                      <a:r>
                        <a:rPr lang="zh-CN" sz="1600" kern="0">
                          <a:effectLst/>
                        </a:rPr>
                        <a:t>王飞钢</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a:t>
                      </a:r>
                      <a:r>
                        <a:rPr lang="zh-CN" sz="1600" kern="100">
                          <a:effectLst/>
                        </a:rPr>
                        <a:t>学生登录</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30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0.454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621607109"/>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28</a:t>
                      </a:r>
                      <a:r>
                        <a:rPr lang="zh-CN" sz="1600" kern="100">
                          <a:effectLst/>
                        </a:rPr>
                        <a:t>查看我的课程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0.0339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0.424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10484832"/>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34</a:t>
                      </a:r>
                      <a:r>
                        <a:rPr lang="zh-CN" sz="1600" kern="100">
                          <a:effectLst/>
                        </a:rPr>
                        <a:t>参与答疑</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0.0327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0.409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30853753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30</a:t>
                      </a:r>
                      <a:r>
                        <a:rPr lang="zh-CN" sz="1600" kern="100">
                          <a:effectLst/>
                        </a:rPr>
                        <a:t>查看课程公告</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22051474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40</a:t>
                      </a:r>
                      <a:r>
                        <a:rPr lang="zh-CN" sz="1600" kern="100">
                          <a:effectLst/>
                        </a:rPr>
                        <a:t>浏览帖子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0.0303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0.378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3943478199"/>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a:t>
                      </a:r>
                      <a:r>
                        <a:rPr lang="zh-CN" sz="1600" kern="100">
                          <a:effectLst/>
                        </a:rPr>
                        <a:t>学生搜索</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23</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0.0278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0.348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749063518"/>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7</a:t>
                      </a:r>
                      <a:r>
                        <a:rPr lang="zh-CN" sz="1600" kern="100">
                          <a:effectLst/>
                        </a:rPr>
                        <a:t>学生查看课程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175709260"/>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18</a:t>
                      </a:r>
                      <a:r>
                        <a:rPr lang="zh-CN" sz="1600" kern="100">
                          <a:effectLst/>
                        </a:rPr>
                        <a:t>下载附件</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38813449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41</a:t>
                      </a:r>
                      <a:r>
                        <a:rPr lang="zh-CN" sz="1600" kern="100">
                          <a:effectLst/>
                        </a:rPr>
                        <a:t>发布帖子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47636448"/>
                  </a:ext>
                </a:extLst>
              </a:tr>
              <a:tr h="163590">
                <a:tc>
                  <a:txBody>
                    <a:bodyPr/>
                    <a:lstStyle/>
                    <a:p>
                      <a:pPr algn="ctr">
                        <a:spcAft>
                          <a:spcPts val="0"/>
                        </a:spcAft>
                      </a:pPr>
                      <a:r>
                        <a:rPr lang="en-US"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26</a:t>
                      </a:r>
                      <a:r>
                        <a:rPr lang="zh-CN" sz="1600" kern="100">
                          <a:effectLst/>
                        </a:rPr>
                        <a:t>修改头像</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0.0073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dirty="0">
                          <a:effectLst/>
                        </a:rPr>
                        <a:t>0.091 </a:t>
                      </a:r>
                      <a:endParaRPr lang="zh-CN" sz="1600" kern="100" dirty="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229739278"/>
                  </a:ext>
                </a:extLst>
              </a:tr>
            </a:tbl>
          </a:graphicData>
        </a:graphic>
      </p:graphicFrame>
    </p:spTree>
    <p:extLst>
      <p:ext uri="{BB962C8B-B14F-4D97-AF65-F5344CB8AC3E}">
        <p14:creationId xmlns:p14="http://schemas.microsoft.com/office/powerpoint/2010/main" val="1304810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游客优先级打分：</a:t>
            </a:r>
          </a:p>
        </p:txBody>
      </p:sp>
      <p:graphicFrame>
        <p:nvGraphicFramePr>
          <p:cNvPr id="7" name="表格 6">
            <a:extLst>
              <a:ext uri="{FF2B5EF4-FFF2-40B4-BE49-F238E27FC236}">
                <a16:creationId xmlns:a16="http://schemas.microsoft.com/office/drawing/2014/main" id="{6C01B225-8560-4740-975B-0F820182059F}"/>
              </a:ext>
            </a:extLst>
          </p:cNvPr>
          <p:cNvGraphicFramePr>
            <a:graphicFrameLocks noGrp="1"/>
          </p:cNvGraphicFramePr>
          <p:nvPr>
            <p:extLst>
              <p:ext uri="{D42A27DB-BD31-4B8C-83A1-F6EECF244321}">
                <p14:modId xmlns:p14="http://schemas.microsoft.com/office/powerpoint/2010/main" val="3474117783"/>
              </p:ext>
            </p:extLst>
          </p:nvPr>
        </p:nvGraphicFramePr>
        <p:xfrm>
          <a:off x="470763" y="1967334"/>
          <a:ext cx="5333365" cy="2438400"/>
        </p:xfrm>
        <a:graphic>
          <a:graphicData uri="http://schemas.openxmlformats.org/drawingml/2006/table">
            <a:tbl>
              <a:tblPr firstRow="1" firstCol="1" bandRow="1">
                <a:tableStyleId>{5C22544A-7EE6-4342-B048-85BDC9FD1C3A}</a:tableStyleId>
              </a:tblPr>
              <a:tblGrid>
                <a:gridCol w="459105">
                  <a:extLst>
                    <a:ext uri="{9D8B030D-6E8A-4147-A177-3AD203B41FA5}">
                      <a16:colId xmlns:a16="http://schemas.microsoft.com/office/drawing/2014/main" val="2565047905"/>
                    </a:ext>
                  </a:extLst>
                </a:gridCol>
                <a:gridCol w="774700">
                  <a:extLst>
                    <a:ext uri="{9D8B030D-6E8A-4147-A177-3AD203B41FA5}">
                      <a16:colId xmlns:a16="http://schemas.microsoft.com/office/drawing/2014/main" val="161026823"/>
                    </a:ext>
                  </a:extLst>
                </a:gridCol>
                <a:gridCol w="270510">
                  <a:extLst>
                    <a:ext uri="{9D8B030D-6E8A-4147-A177-3AD203B41FA5}">
                      <a16:colId xmlns:a16="http://schemas.microsoft.com/office/drawing/2014/main" val="559880985"/>
                    </a:ext>
                  </a:extLst>
                </a:gridCol>
                <a:gridCol w="270510">
                  <a:extLst>
                    <a:ext uri="{9D8B030D-6E8A-4147-A177-3AD203B41FA5}">
                      <a16:colId xmlns:a16="http://schemas.microsoft.com/office/drawing/2014/main" val="60998020"/>
                    </a:ext>
                  </a:extLst>
                </a:gridCol>
                <a:gridCol w="293370">
                  <a:extLst>
                    <a:ext uri="{9D8B030D-6E8A-4147-A177-3AD203B41FA5}">
                      <a16:colId xmlns:a16="http://schemas.microsoft.com/office/drawing/2014/main" val="635831750"/>
                    </a:ext>
                  </a:extLst>
                </a:gridCol>
                <a:gridCol w="481965">
                  <a:extLst>
                    <a:ext uri="{9D8B030D-6E8A-4147-A177-3AD203B41FA5}">
                      <a16:colId xmlns:a16="http://schemas.microsoft.com/office/drawing/2014/main" val="1710460908"/>
                    </a:ext>
                  </a:extLst>
                </a:gridCol>
                <a:gridCol w="270510">
                  <a:extLst>
                    <a:ext uri="{9D8B030D-6E8A-4147-A177-3AD203B41FA5}">
                      <a16:colId xmlns:a16="http://schemas.microsoft.com/office/drawing/2014/main" val="4129829523"/>
                    </a:ext>
                  </a:extLst>
                </a:gridCol>
                <a:gridCol w="415290">
                  <a:extLst>
                    <a:ext uri="{9D8B030D-6E8A-4147-A177-3AD203B41FA5}">
                      <a16:colId xmlns:a16="http://schemas.microsoft.com/office/drawing/2014/main" val="2044503187"/>
                    </a:ext>
                  </a:extLst>
                </a:gridCol>
                <a:gridCol w="304165">
                  <a:extLst>
                    <a:ext uri="{9D8B030D-6E8A-4147-A177-3AD203B41FA5}">
                      <a16:colId xmlns:a16="http://schemas.microsoft.com/office/drawing/2014/main" val="808913024"/>
                    </a:ext>
                  </a:extLst>
                </a:gridCol>
                <a:gridCol w="600710">
                  <a:extLst>
                    <a:ext uri="{9D8B030D-6E8A-4147-A177-3AD203B41FA5}">
                      <a16:colId xmlns:a16="http://schemas.microsoft.com/office/drawing/2014/main" val="3879493407"/>
                    </a:ext>
                  </a:extLst>
                </a:gridCol>
                <a:gridCol w="1192530">
                  <a:extLst>
                    <a:ext uri="{9D8B030D-6E8A-4147-A177-3AD203B41FA5}">
                      <a16:colId xmlns:a16="http://schemas.microsoft.com/office/drawing/2014/main" val="18370831"/>
                    </a:ext>
                  </a:extLst>
                </a:gridCol>
              </a:tblGrid>
              <a:tr h="169545">
                <a:tc>
                  <a:txBody>
                    <a:bodyPr/>
                    <a:lstStyle/>
                    <a:p>
                      <a:pPr algn="just">
                        <a:spcAft>
                          <a:spcPts val="0"/>
                        </a:spcAft>
                      </a:pPr>
                      <a:r>
                        <a:rPr lang="zh-CN" sz="1600" kern="100">
                          <a:effectLst/>
                        </a:rPr>
                        <a:t>主要参与者</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用例</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相对损失</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价</a:t>
                      </a:r>
                    </a:p>
                    <a:p>
                      <a:pPr algn="just">
                        <a:spcAft>
                          <a:spcPts val="0"/>
                        </a:spcAft>
                      </a:pPr>
                      <a:r>
                        <a:rPr lang="zh-CN" sz="1600" kern="100" dirty="0">
                          <a:effectLst/>
                        </a:rPr>
                        <a:t>值</a:t>
                      </a:r>
                    </a:p>
                    <a:p>
                      <a:pPr algn="just">
                        <a:spcAft>
                          <a:spcPts val="0"/>
                        </a:spcAft>
                      </a:pPr>
                      <a:r>
                        <a:rPr lang="en-US" sz="1600" kern="100" dirty="0">
                          <a:effectLst/>
                        </a:rPr>
                        <a: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成</a:t>
                      </a:r>
                    </a:p>
                    <a:p>
                      <a:pPr algn="just">
                        <a:spcAft>
                          <a:spcPts val="0"/>
                        </a:spcAft>
                      </a:pPr>
                      <a:r>
                        <a:rPr lang="zh-CN" sz="1600" kern="100" dirty="0">
                          <a:effectLst/>
                        </a:rPr>
                        <a:t>本</a:t>
                      </a:r>
                    </a:p>
                    <a:p>
                      <a:pPr algn="just">
                        <a:spcAft>
                          <a:spcPts val="0"/>
                        </a:spcAft>
                      </a:pPr>
                      <a:r>
                        <a:rPr lang="en-US" sz="1600" kern="100" dirty="0">
                          <a:effectLst/>
                        </a:rPr>
                        <a: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风</a:t>
                      </a:r>
                    </a:p>
                    <a:p>
                      <a:pPr algn="just">
                        <a:spcAft>
                          <a:spcPts val="0"/>
                        </a:spcAft>
                      </a:pPr>
                      <a:r>
                        <a:rPr lang="zh-CN" sz="1600" kern="100">
                          <a:effectLst/>
                        </a:rPr>
                        <a:t>险</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优先级</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4509525"/>
                  </a:ext>
                </a:extLst>
              </a:tr>
              <a:tr h="330200">
                <a:tc>
                  <a:txBody>
                    <a:bodyPr/>
                    <a:lstStyle/>
                    <a:p>
                      <a:pPr algn="just">
                        <a:spcAft>
                          <a:spcPts val="0"/>
                        </a:spcAft>
                      </a:pPr>
                      <a:r>
                        <a:rPr lang="zh-CN" altLang="en-US" sz="1600" kern="100" dirty="0">
                          <a:effectLst/>
                          <a:latin typeface="Calibri" panose="020F0502020204030204" pitchFamily="34" charset="0"/>
                          <a:ea typeface="宋体" panose="02010600030101010101" pitchFamily="2" charset="-122"/>
                          <a:cs typeface="Times New Roman" panose="02020603050405020304" pitchFamily="18" charset="0"/>
                        </a:rPr>
                        <a:t>余奇超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1</a:t>
                      </a:r>
                      <a:r>
                        <a:rPr lang="zh-CN" sz="1600" kern="100" dirty="0">
                          <a:effectLst/>
                        </a:rPr>
                        <a:t>游客注册</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6</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3553946"/>
                  </a:ext>
                </a:extLst>
              </a:tr>
              <a:tr h="330200">
                <a:tc>
                  <a:txBody>
                    <a:bodyPr/>
                    <a:lstStyle/>
                    <a:p>
                      <a:endParaRPr lang="zh-CN" sz="1600" kern="100">
                        <a:effectLst/>
                        <a:latin typeface="等线" panose="02010600030101010101" pitchFamily="2" charset="-122"/>
                        <a:ea typeface="等线" panose="02010600030101010101" pitchFamily="2" charset="-122"/>
                      </a:endParaRPr>
                    </a:p>
                  </a:txBody>
                  <a:tcPr marL="68580" marR="68580" marT="0" marB="0"/>
                </a:tc>
                <a:tc>
                  <a:txBody>
                    <a:bodyPr/>
                    <a:lstStyle/>
                    <a:p>
                      <a:pPr algn="just">
                        <a:spcAft>
                          <a:spcPts val="0"/>
                        </a:spcAft>
                      </a:pPr>
                      <a:r>
                        <a:rPr lang="en-US" sz="1600" kern="100">
                          <a:effectLst/>
                        </a:rPr>
                        <a:t>2</a:t>
                      </a:r>
                      <a:r>
                        <a:rPr lang="zh-CN" sz="1600" kern="100">
                          <a:effectLst/>
                        </a:rPr>
                        <a:t>用户登录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0590160"/>
                  </a:ext>
                </a:extLst>
              </a:tr>
            </a:tbl>
          </a:graphicData>
        </a:graphic>
      </p:graphicFrame>
      <p:graphicFrame>
        <p:nvGraphicFramePr>
          <p:cNvPr id="8" name="表格 7">
            <a:extLst>
              <a:ext uri="{FF2B5EF4-FFF2-40B4-BE49-F238E27FC236}">
                <a16:creationId xmlns:a16="http://schemas.microsoft.com/office/drawing/2014/main" id="{D94DB2F1-775E-4D7D-B2CA-E0718B2FCF65}"/>
              </a:ext>
            </a:extLst>
          </p:cNvPr>
          <p:cNvGraphicFramePr>
            <a:graphicFrameLocks noGrp="1"/>
          </p:cNvGraphicFramePr>
          <p:nvPr>
            <p:extLst>
              <p:ext uri="{D42A27DB-BD31-4B8C-83A1-F6EECF244321}">
                <p14:modId xmlns:p14="http://schemas.microsoft.com/office/powerpoint/2010/main" val="2233470931"/>
              </p:ext>
            </p:extLst>
          </p:nvPr>
        </p:nvGraphicFramePr>
        <p:xfrm>
          <a:off x="6669959" y="1890524"/>
          <a:ext cx="5333365" cy="2438400"/>
        </p:xfrm>
        <a:graphic>
          <a:graphicData uri="http://schemas.openxmlformats.org/drawingml/2006/table">
            <a:tbl>
              <a:tblPr firstRow="1" firstCol="1" bandRow="1">
                <a:tableStyleId>{5C22544A-7EE6-4342-B048-85BDC9FD1C3A}</a:tableStyleId>
              </a:tblPr>
              <a:tblGrid>
                <a:gridCol w="459105">
                  <a:extLst>
                    <a:ext uri="{9D8B030D-6E8A-4147-A177-3AD203B41FA5}">
                      <a16:colId xmlns:a16="http://schemas.microsoft.com/office/drawing/2014/main" val="2565047905"/>
                    </a:ext>
                  </a:extLst>
                </a:gridCol>
                <a:gridCol w="774700">
                  <a:extLst>
                    <a:ext uri="{9D8B030D-6E8A-4147-A177-3AD203B41FA5}">
                      <a16:colId xmlns:a16="http://schemas.microsoft.com/office/drawing/2014/main" val="161026823"/>
                    </a:ext>
                  </a:extLst>
                </a:gridCol>
                <a:gridCol w="270510">
                  <a:extLst>
                    <a:ext uri="{9D8B030D-6E8A-4147-A177-3AD203B41FA5}">
                      <a16:colId xmlns:a16="http://schemas.microsoft.com/office/drawing/2014/main" val="559880985"/>
                    </a:ext>
                  </a:extLst>
                </a:gridCol>
                <a:gridCol w="270510">
                  <a:extLst>
                    <a:ext uri="{9D8B030D-6E8A-4147-A177-3AD203B41FA5}">
                      <a16:colId xmlns:a16="http://schemas.microsoft.com/office/drawing/2014/main" val="60998020"/>
                    </a:ext>
                  </a:extLst>
                </a:gridCol>
                <a:gridCol w="293370">
                  <a:extLst>
                    <a:ext uri="{9D8B030D-6E8A-4147-A177-3AD203B41FA5}">
                      <a16:colId xmlns:a16="http://schemas.microsoft.com/office/drawing/2014/main" val="635831750"/>
                    </a:ext>
                  </a:extLst>
                </a:gridCol>
                <a:gridCol w="481965">
                  <a:extLst>
                    <a:ext uri="{9D8B030D-6E8A-4147-A177-3AD203B41FA5}">
                      <a16:colId xmlns:a16="http://schemas.microsoft.com/office/drawing/2014/main" val="1710460908"/>
                    </a:ext>
                  </a:extLst>
                </a:gridCol>
                <a:gridCol w="270510">
                  <a:extLst>
                    <a:ext uri="{9D8B030D-6E8A-4147-A177-3AD203B41FA5}">
                      <a16:colId xmlns:a16="http://schemas.microsoft.com/office/drawing/2014/main" val="4129829523"/>
                    </a:ext>
                  </a:extLst>
                </a:gridCol>
                <a:gridCol w="415290">
                  <a:extLst>
                    <a:ext uri="{9D8B030D-6E8A-4147-A177-3AD203B41FA5}">
                      <a16:colId xmlns:a16="http://schemas.microsoft.com/office/drawing/2014/main" val="2044503187"/>
                    </a:ext>
                  </a:extLst>
                </a:gridCol>
                <a:gridCol w="304165">
                  <a:extLst>
                    <a:ext uri="{9D8B030D-6E8A-4147-A177-3AD203B41FA5}">
                      <a16:colId xmlns:a16="http://schemas.microsoft.com/office/drawing/2014/main" val="808913024"/>
                    </a:ext>
                  </a:extLst>
                </a:gridCol>
                <a:gridCol w="600710">
                  <a:extLst>
                    <a:ext uri="{9D8B030D-6E8A-4147-A177-3AD203B41FA5}">
                      <a16:colId xmlns:a16="http://schemas.microsoft.com/office/drawing/2014/main" val="3879493407"/>
                    </a:ext>
                  </a:extLst>
                </a:gridCol>
                <a:gridCol w="1192530">
                  <a:extLst>
                    <a:ext uri="{9D8B030D-6E8A-4147-A177-3AD203B41FA5}">
                      <a16:colId xmlns:a16="http://schemas.microsoft.com/office/drawing/2014/main" val="18370831"/>
                    </a:ext>
                  </a:extLst>
                </a:gridCol>
              </a:tblGrid>
              <a:tr h="169545">
                <a:tc>
                  <a:txBody>
                    <a:bodyPr/>
                    <a:lstStyle/>
                    <a:p>
                      <a:pPr algn="just">
                        <a:spcAft>
                          <a:spcPts val="0"/>
                        </a:spcAft>
                      </a:pPr>
                      <a:r>
                        <a:rPr lang="zh-CN" sz="1600" kern="100">
                          <a:effectLst/>
                        </a:rPr>
                        <a:t>主要参与者</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用例</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相对损失</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价</a:t>
                      </a:r>
                    </a:p>
                    <a:p>
                      <a:pPr algn="just">
                        <a:spcAft>
                          <a:spcPts val="0"/>
                        </a:spcAft>
                      </a:pPr>
                      <a:r>
                        <a:rPr lang="zh-CN" sz="1600" kern="100">
                          <a:effectLst/>
                        </a:rPr>
                        <a:t>值</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成</a:t>
                      </a:r>
                    </a:p>
                    <a:p>
                      <a:pPr algn="just">
                        <a:spcAft>
                          <a:spcPts val="0"/>
                        </a:spcAft>
                      </a:pPr>
                      <a:r>
                        <a:rPr lang="zh-CN" sz="1600" kern="100">
                          <a:effectLst/>
                        </a:rPr>
                        <a:t>本</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风</a:t>
                      </a:r>
                    </a:p>
                    <a:p>
                      <a:pPr algn="just">
                        <a:spcAft>
                          <a:spcPts val="0"/>
                        </a:spcAft>
                      </a:pPr>
                      <a:r>
                        <a:rPr lang="zh-CN" sz="1600" kern="100">
                          <a:effectLst/>
                        </a:rPr>
                        <a:t>险</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优先级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4509525"/>
                  </a:ext>
                </a:extLst>
              </a:tr>
              <a:tr h="330200">
                <a:tc>
                  <a:txBody>
                    <a:bodyPr/>
                    <a:lstStyle/>
                    <a:p>
                      <a:pPr algn="just">
                        <a:spcAft>
                          <a:spcPts val="0"/>
                        </a:spcAft>
                      </a:pPr>
                      <a:r>
                        <a:rPr lang="zh-CN" altLang="en-US" sz="1600" kern="100" dirty="0">
                          <a:effectLst/>
                          <a:latin typeface="Calibri" panose="020F0502020204030204" pitchFamily="34" charset="0"/>
                          <a:ea typeface="宋体" panose="02010600030101010101" pitchFamily="2" charset="-122"/>
                          <a:cs typeface="Times New Roman" panose="02020603050405020304" pitchFamily="18" charset="0"/>
                        </a:rPr>
                        <a:t>余奇超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a:t>
                      </a:r>
                      <a:r>
                        <a:rPr lang="zh-CN" sz="1600" kern="100">
                          <a:effectLst/>
                        </a:rPr>
                        <a:t>游客注册</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0.500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3553946"/>
                  </a:ext>
                </a:extLst>
              </a:tr>
              <a:tr h="330200">
                <a:tc>
                  <a:txBody>
                    <a:bodyPr/>
                    <a:lstStyle/>
                    <a:p>
                      <a:endParaRPr lang="zh-CN" sz="1600" kern="100">
                        <a:effectLst/>
                        <a:latin typeface="等线" panose="02010600030101010101" pitchFamily="2" charset="-122"/>
                        <a:ea typeface="等线" panose="02010600030101010101" pitchFamily="2" charset="-122"/>
                      </a:endParaRPr>
                    </a:p>
                  </a:txBody>
                  <a:tcPr marL="68580" marR="68580" marT="0" marB="0"/>
                </a:tc>
                <a:tc>
                  <a:txBody>
                    <a:bodyPr/>
                    <a:lstStyle/>
                    <a:p>
                      <a:pPr algn="just">
                        <a:spcAft>
                          <a:spcPts val="0"/>
                        </a:spcAft>
                      </a:pPr>
                      <a:r>
                        <a:rPr lang="en-US" sz="1600" kern="100">
                          <a:effectLst/>
                        </a:rPr>
                        <a:t>2</a:t>
                      </a:r>
                      <a:r>
                        <a:rPr lang="zh-CN" sz="1600" kern="100">
                          <a:effectLst/>
                        </a:rPr>
                        <a:t>用户登录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0590160"/>
                  </a:ext>
                </a:extLst>
              </a:tr>
            </a:tbl>
          </a:graphicData>
        </a:graphic>
      </p:graphicFrame>
    </p:spTree>
    <p:extLst>
      <p:ext uri="{BB962C8B-B14F-4D97-AF65-F5344CB8AC3E}">
        <p14:creationId xmlns:p14="http://schemas.microsoft.com/office/powerpoint/2010/main" val="20162335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0" y="302450"/>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所有优先级打分：</a:t>
            </a:r>
          </a:p>
        </p:txBody>
      </p:sp>
      <p:graphicFrame>
        <p:nvGraphicFramePr>
          <p:cNvPr id="4" name="表格 3">
            <a:extLst>
              <a:ext uri="{FF2B5EF4-FFF2-40B4-BE49-F238E27FC236}">
                <a16:creationId xmlns:a16="http://schemas.microsoft.com/office/drawing/2014/main" id="{E8E715A9-A364-4A4D-9358-653F9FE4DCF3}"/>
              </a:ext>
            </a:extLst>
          </p:cNvPr>
          <p:cNvGraphicFramePr>
            <a:graphicFrameLocks noGrp="1"/>
          </p:cNvGraphicFramePr>
          <p:nvPr>
            <p:extLst/>
          </p:nvPr>
        </p:nvGraphicFramePr>
        <p:xfrm>
          <a:off x="194443" y="1110936"/>
          <a:ext cx="11655969" cy="5645511"/>
        </p:xfrm>
        <a:graphic>
          <a:graphicData uri="http://schemas.openxmlformats.org/drawingml/2006/table">
            <a:tbl>
              <a:tblPr>
                <a:tableStyleId>{5C22544A-7EE6-4342-B048-85BDC9FD1C3A}</a:tableStyleId>
              </a:tblPr>
              <a:tblGrid>
                <a:gridCol w="1492469">
                  <a:extLst>
                    <a:ext uri="{9D8B030D-6E8A-4147-A177-3AD203B41FA5}">
                      <a16:colId xmlns:a16="http://schemas.microsoft.com/office/drawing/2014/main" val="3481843123"/>
                    </a:ext>
                  </a:extLst>
                </a:gridCol>
                <a:gridCol w="835398">
                  <a:extLst>
                    <a:ext uri="{9D8B030D-6E8A-4147-A177-3AD203B41FA5}">
                      <a16:colId xmlns:a16="http://schemas.microsoft.com/office/drawing/2014/main" val="3536134716"/>
                    </a:ext>
                  </a:extLst>
                </a:gridCol>
                <a:gridCol w="1076319">
                  <a:extLst>
                    <a:ext uri="{9D8B030D-6E8A-4147-A177-3AD203B41FA5}">
                      <a16:colId xmlns:a16="http://schemas.microsoft.com/office/drawing/2014/main" val="2027304005"/>
                    </a:ext>
                  </a:extLst>
                </a:gridCol>
                <a:gridCol w="1076319">
                  <a:extLst>
                    <a:ext uri="{9D8B030D-6E8A-4147-A177-3AD203B41FA5}">
                      <a16:colId xmlns:a16="http://schemas.microsoft.com/office/drawing/2014/main" val="2908937323"/>
                    </a:ext>
                  </a:extLst>
                </a:gridCol>
                <a:gridCol w="1076319">
                  <a:extLst>
                    <a:ext uri="{9D8B030D-6E8A-4147-A177-3AD203B41FA5}">
                      <a16:colId xmlns:a16="http://schemas.microsoft.com/office/drawing/2014/main" val="1499327172"/>
                    </a:ext>
                  </a:extLst>
                </a:gridCol>
                <a:gridCol w="1076319">
                  <a:extLst>
                    <a:ext uri="{9D8B030D-6E8A-4147-A177-3AD203B41FA5}">
                      <a16:colId xmlns:a16="http://schemas.microsoft.com/office/drawing/2014/main" val="1296050009"/>
                    </a:ext>
                  </a:extLst>
                </a:gridCol>
                <a:gridCol w="1322978">
                  <a:extLst>
                    <a:ext uri="{9D8B030D-6E8A-4147-A177-3AD203B41FA5}">
                      <a16:colId xmlns:a16="http://schemas.microsoft.com/office/drawing/2014/main" val="2296888942"/>
                    </a:ext>
                  </a:extLst>
                </a:gridCol>
                <a:gridCol w="1076319">
                  <a:extLst>
                    <a:ext uri="{9D8B030D-6E8A-4147-A177-3AD203B41FA5}">
                      <a16:colId xmlns:a16="http://schemas.microsoft.com/office/drawing/2014/main" val="752955081"/>
                    </a:ext>
                  </a:extLst>
                </a:gridCol>
                <a:gridCol w="1076319">
                  <a:extLst>
                    <a:ext uri="{9D8B030D-6E8A-4147-A177-3AD203B41FA5}">
                      <a16:colId xmlns:a16="http://schemas.microsoft.com/office/drawing/2014/main" val="754984598"/>
                    </a:ext>
                  </a:extLst>
                </a:gridCol>
                <a:gridCol w="1547210">
                  <a:extLst>
                    <a:ext uri="{9D8B030D-6E8A-4147-A177-3AD203B41FA5}">
                      <a16:colId xmlns:a16="http://schemas.microsoft.com/office/drawing/2014/main" val="1433716427"/>
                    </a:ext>
                  </a:extLst>
                </a:gridCol>
              </a:tblGrid>
              <a:tr h="197816">
                <a:tc gridSpan="10">
                  <a:txBody>
                    <a:bodyPr/>
                    <a:lstStyle/>
                    <a:p>
                      <a:pPr algn="ctr" fontAlgn="b"/>
                      <a:r>
                        <a:rPr lang="en-US" sz="2000" b="1" kern="100">
                          <a:solidFill>
                            <a:schemeClr val="dk1"/>
                          </a:solidFill>
                          <a:effectLst/>
                          <a:latin typeface="+mn-lt"/>
                          <a:ea typeface="+mn-ea"/>
                          <a:cs typeface="+mn-cs"/>
                        </a:rPr>
                        <a:t>Web</a:t>
                      </a:r>
                      <a:r>
                        <a:rPr lang="zh-CN" altLang="en-US" sz="2000" b="1" kern="100">
                          <a:solidFill>
                            <a:schemeClr val="dk1"/>
                          </a:solidFill>
                          <a:effectLst/>
                          <a:latin typeface="+mn-lt"/>
                          <a:ea typeface="+mn-ea"/>
                          <a:cs typeface="+mn-cs"/>
                        </a:rPr>
                        <a:t>端</a:t>
                      </a:r>
                    </a:p>
                  </a:txBody>
                  <a:tcPr marL="7620" marR="7620" marT="762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26395459"/>
                  </a:ext>
                </a:extLst>
              </a:tr>
              <a:tr h="389637">
                <a:tc>
                  <a:txBody>
                    <a:bodyPr/>
                    <a:lstStyle/>
                    <a:p>
                      <a:pPr algn="ctr" fontAlgn="ctr"/>
                      <a:r>
                        <a:rPr lang="zh-CN" altLang="en-US" sz="2000" b="1" kern="100">
                          <a:solidFill>
                            <a:schemeClr val="dk1"/>
                          </a:solidFill>
                          <a:effectLst/>
                          <a:latin typeface="+mn-lt"/>
                          <a:ea typeface="+mn-ea"/>
                          <a:cs typeface="+mn-cs"/>
                        </a:rPr>
                        <a:t>用例</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总价值</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价值</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相对收益</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相对损失</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相对风险</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风险</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相对成本</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成本</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优先级</a:t>
                      </a:r>
                    </a:p>
                  </a:txBody>
                  <a:tcPr marL="7620" marR="7620" marT="7620" marB="0" anchor="ctr"/>
                </a:tc>
                <a:extLst>
                  <a:ext uri="{0D108BD9-81ED-4DB2-BD59-A6C34878D82A}">
                    <a16:rowId xmlns:a16="http://schemas.microsoft.com/office/drawing/2014/main" val="2785417398"/>
                  </a:ext>
                </a:extLst>
              </a:tr>
              <a:tr h="389637">
                <a:tc>
                  <a:txBody>
                    <a:bodyPr/>
                    <a:lstStyle/>
                    <a:p>
                      <a:pPr algn="just" fontAlgn="t"/>
                      <a:r>
                        <a:rPr lang="zh-CN" altLang="en-US" sz="2000" b="1" kern="100" dirty="0">
                          <a:solidFill>
                            <a:schemeClr val="dk1"/>
                          </a:solidFill>
                          <a:effectLst/>
                          <a:latin typeface="+mn-lt"/>
                          <a:ea typeface="+mn-ea"/>
                          <a:cs typeface="+mn-cs"/>
                        </a:rPr>
                        <a:t>管理员登录</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21</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0.0264</a:t>
                      </a:r>
                    </a:p>
                  </a:txBody>
                  <a:tcPr marL="7620" marR="7620" marT="7620" marB="0"/>
                </a:tc>
                <a:tc>
                  <a:txBody>
                    <a:bodyPr/>
                    <a:lstStyle/>
                    <a:p>
                      <a:pPr algn="just" fontAlgn="t"/>
                      <a:r>
                        <a:rPr lang="en-US" altLang="zh-CN" sz="2000" b="1" kern="100">
                          <a:solidFill>
                            <a:schemeClr val="dk1"/>
                          </a:solidFill>
                          <a:effectLst/>
                          <a:latin typeface="+mn-lt"/>
                          <a:ea typeface="+mn-ea"/>
                          <a:cs typeface="+mn-cs"/>
                        </a:rPr>
                        <a:t>6</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0.0144</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0.654</a:t>
                      </a:r>
                    </a:p>
                  </a:txBody>
                  <a:tcPr marL="7620" marR="7620" marT="7620" marB="0"/>
                </a:tc>
                <a:extLst>
                  <a:ext uri="{0D108BD9-81ED-4DB2-BD59-A6C34878D82A}">
                    <a16:rowId xmlns:a16="http://schemas.microsoft.com/office/drawing/2014/main" val="1943900279"/>
                  </a:ext>
                </a:extLst>
              </a:tr>
              <a:tr h="464896">
                <a:tc>
                  <a:txBody>
                    <a:bodyPr/>
                    <a:lstStyle/>
                    <a:p>
                      <a:pPr algn="just" fontAlgn="t"/>
                      <a:r>
                        <a:rPr lang="zh-CN" altLang="en-US" sz="2000" b="1" kern="100">
                          <a:solidFill>
                            <a:schemeClr val="dk1"/>
                          </a:solidFill>
                          <a:effectLst/>
                          <a:latin typeface="+mn-lt"/>
                          <a:ea typeface="+mn-ea"/>
                          <a:cs typeface="+mn-cs"/>
                        </a:rPr>
                        <a:t>管理员浏览课程内容页面</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24</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0.0302</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0.6344</a:t>
                      </a:r>
                    </a:p>
                  </a:txBody>
                  <a:tcPr marL="7620" marR="7620" marT="7620" marB="0"/>
                </a:tc>
                <a:extLst>
                  <a:ext uri="{0D108BD9-81ED-4DB2-BD59-A6C34878D82A}">
                    <a16:rowId xmlns:a16="http://schemas.microsoft.com/office/drawing/2014/main" val="2245145261"/>
                  </a:ext>
                </a:extLst>
              </a:tr>
              <a:tr h="581459">
                <a:tc>
                  <a:txBody>
                    <a:bodyPr/>
                    <a:lstStyle/>
                    <a:p>
                      <a:pPr algn="just" fontAlgn="t"/>
                      <a:r>
                        <a:rPr lang="zh-CN" altLang="en-US" sz="2000" b="1" kern="100">
                          <a:solidFill>
                            <a:schemeClr val="dk1"/>
                          </a:solidFill>
                          <a:effectLst/>
                          <a:latin typeface="+mn-lt"/>
                          <a:ea typeface="+mn-ea"/>
                          <a:cs typeface="+mn-cs"/>
                        </a:rPr>
                        <a:t>管理员搜索帖子</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just" fontAlgn="t"/>
                      <a:r>
                        <a:rPr lang="en-US" altLang="zh-CN" sz="2000" b="1" kern="100">
                          <a:solidFill>
                            <a:schemeClr val="dk1"/>
                          </a:solidFill>
                          <a:effectLst/>
                          <a:latin typeface="+mn-lt"/>
                          <a:ea typeface="+mn-ea"/>
                          <a:cs typeface="+mn-cs"/>
                        </a:rPr>
                        <a:t>0.0302</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0.6344</a:t>
                      </a:r>
                    </a:p>
                  </a:txBody>
                  <a:tcPr marL="7620" marR="7620" marT="7620" marB="0"/>
                </a:tc>
                <a:extLst>
                  <a:ext uri="{0D108BD9-81ED-4DB2-BD59-A6C34878D82A}">
                    <a16:rowId xmlns:a16="http://schemas.microsoft.com/office/drawing/2014/main" val="742554362"/>
                  </a:ext>
                </a:extLst>
              </a:tr>
              <a:tr h="389637">
                <a:tc>
                  <a:txBody>
                    <a:bodyPr/>
                    <a:lstStyle/>
                    <a:p>
                      <a:pPr algn="just" fontAlgn="t"/>
                      <a:r>
                        <a:rPr lang="zh-CN" altLang="en-US" sz="2000" b="1" kern="100">
                          <a:solidFill>
                            <a:schemeClr val="dk1"/>
                          </a:solidFill>
                          <a:effectLst/>
                          <a:latin typeface="+mn-lt"/>
                          <a:ea typeface="+mn-ea"/>
                          <a:cs typeface="+mn-cs"/>
                        </a:rPr>
                        <a:t>学生登录</a:t>
                      </a:r>
                    </a:p>
                  </a:txBody>
                  <a:tcPr marL="7620" marR="7620" marT="7620" marB="0"/>
                </a:tc>
                <a:tc>
                  <a:txBody>
                    <a:bodyPr/>
                    <a:lstStyle/>
                    <a:p>
                      <a:pPr algn="just" fontAlgn="t"/>
                      <a:r>
                        <a:rPr lang="en-US" altLang="zh-CN" sz="2000" b="1" kern="100">
                          <a:solidFill>
                            <a:schemeClr val="dk1"/>
                          </a:solidFill>
                          <a:effectLst/>
                          <a:latin typeface="+mn-lt"/>
                          <a:ea typeface="+mn-ea"/>
                          <a:cs typeface="+mn-cs"/>
                        </a:rPr>
                        <a:t>30</a:t>
                      </a:r>
                    </a:p>
                  </a:txBody>
                  <a:tcPr marL="7620" marR="7620" marT="7620" marB="0"/>
                </a:tc>
                <a:tc>
                  <a:txBody>
                    <a:bodyPr/>
                    <a:lstStyle/>
                    <a:p>
                      <a:pPr algn="l" fontAlgn="ctr"/>
                      <a:r>
                        <a:rPr lang="en-US" altLang="zh-CN" sz="2000" b="1" kern="100">
                          <a:solidFill>
                            <a:schemeClr val="dk1"/>
                          </a:solidFill>
                          <a:effectLst/>
                          <a:latin typeface="+mn-lt"/>
                          <a:ea typeface="+mn-ea"/>
                          <a:cs typeface="+mn-cs"/>
                        </a:rPr>
                        <a:t>0.0363</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0.019</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0.618</a:t>
                      </a:r>
                    </a:p>
                  </a:txBody>
                  <a:tcPr marL="7620" marR="7620" marT="7620" marB="0" anchor="ctr"/>
                </a:tc>
                <a:extLst>
                  <a:ext uri="{0D108BD9-81ED-4DB2-BD59-A6C34878D82A}">
                    <a16:rowId xmlns:a16="http://schemas.microsoft.com/office/drawing/2014/main" val="394612775"/>
                  </a:ext>
                </a:extLst>
              </a:tr>
              <a:tr h="564541">
                <a:tc>
                  <a:txBody>
                    <a:bodyPr/>
                    <a:lstStyle/>
                    <a:p>
                      <a:pPr algn="just" fontAlgn="t"/>
                      <a:r>
                        <a:rPr lang="zh-CN" altLang="en-US" sz="2000" b="1" kern="100">
                          <a:solidFill>
                            <a:schemeClr val="dk1"/>
                          </a:solidFill>
                          <a:effectLst/>
                          <a:latin typeface="+mn-lt"/>
                          <a:ea typeface="+mn-ea"/>
                          <a:cs typeface="+mn-cs"/>
                        </a:rPr>
                        <a:t>管理员浏览已审核用户</a:t>
                      </a:r>
                    </a:p>
                  </a:txBody>
                  <a:tcPr marL="7620" marR="7620" marT="7620" marB="0"/>
                </a:tc>
                <a:tc>
                  <a:txBody>
                    <a:bodyPr/>
                    <a:lstStyle/>
                    <a:p>
                      <a:pPr algn="just" fontAlgn="t"/>
                      <a:r>
                        <a:rPr lang="en-US" altLang="zh-CN" sz="2000" b="1" kern="100">
                          <a:solidFill>
                            <a:schemeClr val="dk1"/>
                          </a:solidFill>
                          <a:effectLst/>
                          <a:latin typeface="+mn-lt"/>
                          <a:ea typeface="+mn-ea"/>
                          <a:cs typeface="+mn-cs"/>
                        </a:rPr>
                        <a:t>23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0.0289</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0.608</a:t>
                      </a:r>
                    </a:p>
                  </a:txBody>
                  <a:tcPr marL="7620" marR="7620" marT="7620" marB="0"/>
                </a:tc>
                <a:extLst>
                  <a:ext uri="{0D108BD9-81ED-4DB2-BD59-A6C34878D82A}">
                    <a16:rowId xmlns:a16="http://schemas.microsoft.com/office/drawing/2014/main" val="2084128152"/>
                  </a:ext>
                </a:extLst>
              </a:tr>
              <a:tr h="773280">
                <a:tc>
                  <a:txBody>
                    <a:bodyPr/>
                    <a:lstStyle/>
                    <a:p>
                      <a:pPr algn="just" fontAlgn="t"/>
                      <a:r>
                        <a:rPr lang="zh-CN" altLang="en-US" sz="2000" b="1" kern="100">
                          <a:solidFill>
                            <a:schemeClr val="dk1"/>
                          </a:solidFill>
                          <a:effectLst/>
                          <a:latin typeface="+mn-lt"/>
                          <a:ea typeface="+mn-ea"/>
                          <a:cs typeface="+mn-cs"/>
                        </a:rPr>
                        <a:t>管理员浏览未审核用户</a:t>
                      </a:r>
                    </a:p>
                  </a:txBody>
                  <a:tcPr marL="7620" marR="7620" marT="7620" marB="0"/>
                </a:tc>
                <a:tc>
                  <a:txBody>
                    <a:bodyPr/>
                    <a:lstStyle/>
                    <a:p>
                      <a:pPr algn="just" fontAlgn="t"/>
                      <a:r>
                        <a:rPr lang="en-US" altLang="zh-CN" sz="2000" b="1" kern="100">
                          <a:solidFill>
                            <a:schemeClr val="dk1"/>
                          </a:solidFill>
                          <a:effectLst/>
                          <a:latin typeface="+mn-lt"/>
                          <a:ea typeface="+mn-ea"/>
                          <a:cs typeface="+mn-cs"/>
                        </a:rPr>
                        <a:t>22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0.0277</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0.5816</a:t>
                      </a:r>
                    </a:p>
                  </a:txBody>
                  <a:tcPr marL="7620" marR="7620" marT="7620" marB="0"/>
                </a:tc>
                <a:extLst>
                  <a:ext uri="{0D108BD9-81ED-4DB2-BD59-A6C34878D82A}">
                    <a16:rowId xmlns:a16="http://schemas.microsoft.com/office/drawing/2014/main" val="2043047195"/>
                  </a:ext>
                </a:extLst>
              </a:tr>
              <a:tr h="581459">
                <a:tc>
                  <a:txBody>
                    <a:bodyPr/>
                    <a:lstStyle/>
                    <a:p>
                      <a:pPr algn="just" fontAlgn="t"/>
                      <a:r>
                        <a:rPr lang="zh-CN" altLang="en-US" sz="2000" b="1" kern="100">
                          <a:solidFill>
                            <a:schemeClr val="dk1"/>
                          </a:solidFill>
                          <a:effectLst/>
                          <a:latin typeface="+mn-lt"/>
                          <a:ea typeface="+mn-ea"/>
                          <a:cs typeface="+mn-cs"/>
                        </a:rPr>
                        <a:t>管理员搜索论坛板块</a:t>
                      </a:r>
                    </a:p>
                  </a:txBody>
                  <a:tcPr marL="7620" marR="7620" marT="7620" marB="0"/>
                </a:tc>
                <a:tc>
                  <a:txBody>
                    <a:bodyPr/>
                    <a:lstStyle/>
                    <a:p>
                      <a:pPr algn="just" fontAlgn="t"/>
                      <a:r>
                        <a:rPr lang="en-US" altLang="zh-CN" sz="2000" b="1" kern="100">
                          <a:solidFill>
                            <a:schemeClr val="dk1"/>
                          </a:solidFill>
                          <a:effectLst/>
                          <a:latin typeface="+mn-lt"/>
                          <a:ea typeface="+mn-ea"/>
                          <a:cs typeface="+mn-cs"/>
                        </a:rPr>
                        <a:t>22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0.0277</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0.5816</a:t>
                      </a:r>
                    </a:p>
                  </a:txBody>
                  <a:tcPr marL="7620" marR="7620" marT="7620" marB="0"/>
                </a:tc>
                <a:extLst>
                  <a:ext uri="{0D108BD9-81ED-4DB2-BD59-A6C34878D82A}">
                    <a16:rowId xmlns:a16="http://schemas.microsoft.com/office/drawing/2014/main" val="2879930457"/>
                  </a:ext>
                </a:extLst>
              </a:tr>
              <a:tr h="581459">
                <a:tc>
                  <a:txBody>
                    <a:bodyPr/>
                    <a:lstStyle/>
                    <a:p>
                      <a:pPr algn="just" fontAlgn="t"/>
                      <a:r>
                        <a:rPr lang="zh-CN" altLang="en-US" sz="2000" b="1" kern="100">
                          <a:solidFill>
                            <a:schemeClr val="dk1"/>
                          </a:solidFill>
                          <a:effectLst/>
                          <a:latin typeface="+mn-lt"/>
                          <a:ea typeface="+mn-ea"/>
                          <a:cs typeface="+mn-cs"/>
                        </a:rPr>
                        <a:t>学生查看我的课程</a:t>
                      </a:r>
                    </a:p>
                  </a:txBody>
                  <a:tcPr marL="7620" marR="7620" marT="7620" marB="0"/>
                </a:tc>
                <a:tc>
                  <a:txBody>
                    <a:bodyPr/>
                    <a:lstStyle/>
                    <a:p>
                      <a:pPr algn="just" fontAlgn="t"/>
                      <a:r>
                        <a:rPr lang="en-US" altLang="zh-CN" sz="2000" b="1" kern="100">
                          <a:solidFill>
                            <a:schemeClr val="dk1"/>
                          </a:solidFill>
                          <a:effectLst/>
                          <a:latin typeface="+mn-lt"/>
                          <a:ea typeface="+mn-ea"/>
                          <a:cs typeface="+mn-cs"/>
                        </a:rPr>
                        <a:t>28</a:t>
                      </a:r>
                    </a:p>
                  </a:txBody>
                  <a:tcPr marL="7620" marR="7620" marT="7620" marB="0"/>
                </a:tc>
                <a:tc>
                  <a:txBody>
                    <a:bodyPr/>
                    <a:lstStyle/>
                    <a:p>
                      <a:pPr algn="l" fontAlgn="ctr"/>
                      <a:r>
                        <a:rPr lang="en-US" altLang="zh-CN" sz="2000" b="1" kern="100">
                          <a:solidFill>
                            <a:schemeClr val="dk1"/>
                          </a:solidFill>
                          <a:effectLst/>
                          <a:latin typeface="+mn-lt"/>
                          <a:ea typeface="+mn-ea"/>
                          <a:cs typeface="+mn-cs"/>
                        </a:rPr>
                        <a:t>0.0339</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0.019</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dirty="0">
                          <a:solidFill>
                            <a:schemeClr val="dk1"/>
                          </a:solidFill>
                          <a:effectLst/>
                          <a:latin typeface="+mn-lt"/>
                          <a:ea typeface="+mn-ea"/>
                          <a:cs typeface="+mn-cs"/>
                        </a:rPr>
                        <a:t>0.578</a:t>
                      </a:r>
                    </a:p>
                  </a:txBody>
                  <a:tcPr marL="7620" marR="7620" marT="7620" marB="0" anchor="ctr"/>
                </a:tc>
                <a:extLst>
                  <a:ext uri="{0D108BD9-81ED-4DB2-BD59-A6C34878D82A}">
                    <a16:rowId xmlns:a16="http://schemas.microsoft.com/office/drawing/2014/main" val="812814159"/>
                  </a:ext>
                </a:extLst>
              </a:tr>
            </a:tbl>
          </a:graphicData>
        </a:graphic>
      </p:graphicFrame>
    </p:spTree>
    <p:extLst>
      <p:ext uri="{BB962C8B-B14F-4D97-AF65-F5344CB8AC3E}">
        <p14:creationId xmlns:p14="http://schemas.microsoft.com/office/powerpoint/2010/main" val="24155786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graphicFrame>
        <p:nvGraphicFramePr>
          <p:cNvPr id="4" name="表格 3">
            <a:extLst>
              <a:ext uri="{FF2B5EF4-FFF2-40B4-BE49-F238E27FC236}">
                <a16:creationId xmlns:a16="http://schemas.microsoft.com/office/drawing/2014/main" id="{E8E715A9-A364-4A4D-9358-653F9FE4DCF3}"/>
              </a:ext>
            </a:extLst>
          </p:cNvPr>
          <p:cNvGraphicFramePr>
            <a:graphicFrameLocks noGrp="1"/>
          </p:cNvGraphicFramePr>
          <p:nvPr>
            <p:extLst/>
          </p:nvPr>
        </p:nvGraphicFramePr>
        <p:xfrm>
          <a:off x="204281" y="1175657"/>
          <a:ext cx="11646131" cy="4951074"/>
        </p:xfrm>
        <a:graphic>
          <a:graphicData uri="http://schemas.openxmlformats.org/drawingml/2006/table">
            <a:tbl>
              <a:tblPr>
                <a:tableStyleId>{5C22544A-7EE6-4342-B048-85BDC9FD1C3A}</a:tableStyleId>
              </a:tblPr>
              <a:tblGrid>
                <a:gridCol w="1482631">
                  <a:extLst>
                    <a:ext uri="{9D8B030D-6E8A-4147-A177-3AD203B41FA5}">
                      <a16:colId xmlns:a16="http://schemas.microsoft.com/office/drawing/2014/main" val="3481843123"/>
                    </a:ext>
                  </a:extLst>
                </a:gridCol>
                <a:gridCol w="835398">
                  <a:extLst>
                    <a:ext uri="{9D8B030D-6E8A-4147-A177-3AD203B41FA5}">
                      <a16:colId xmlns:a16="http://schemas.microsoft.com/office/drawing/2014/main" val="3536134716"/>
                    </a:ext>
                  </a:extLst>
                </a:gridCol>
                <a:gridCol w="1076319">
                  <a:extLst>
                    <a:ext uri="{9D8B030D-6E8A-4147-A177-3AD203B41FA5}">
                      <a16:colId xmlns:a16="http://schemas.microsoft.com/office/drawing/2014/main" val="2027304005"/>
                    </a:ext>
                  </a:extLst>
                </a:gridCol>
                <a:gridCol w="1076319">
                  <a:extLst>
                    <a:ext uri="{9D8B030D-6E8A-4147-A177-3AD203B41FA5}">
                      <a16:colId xmlns:a16="http://schemas.microsoft.com/office/drawing/2014/main" val="2908937323"/>
                    </a:ext>
                  </a:extLst>
                </a:gridCol>
                <a:gridCol w="1076319">
                  <a:extLst>
                    <a:ext uri="{9D8B030D-6E8A-4147-A177-3AD203B41FA5}">
                      <a16:colId xmlns:a16="http://schemas.microsoft.com/office/drawing/2014/main" val="1499327172"/>
                    </a:ext>
                  </a:extLst>
                </a:gridCol>
                <a:gridCol w="1076319">
                  <a:extLst>
                    <a:ext uri="{9D8B030D-6E8A-4147-A177-3AD203B41FA5}">
                      <a16:colId xmlns:a16="http://schemas.microsoft.com/office/drawing/2014/main" val="1296050009"/>
                    </a:ext>
                  </a:extLst>
                </a:gridCol>
                <a:gridCol w="1322978">
                  <a:extLst>
                    <a:ext uri="{9D8B030D-6E8A-4147-A177-3AD203B41FA5}">
                      <a16:colId xmlns:a16="http://schemas.microsoft.com/office/drawing/2014/main" val="2296888942"/>
                    </a:ext>
                  </a:extLst>
                </a:gridCol>
                <a:gridCol w="1076319">
                  <a:extLst>
                    <a:ext uri="{9D8B030D-6E8A-4147-A177-3AD203B41FA5}">
                      <a16:colId xmlns:a16="http://schemas.microsoft.com/office/drawing/2014/main" val="752955081"/>
                    </a:ext>
                  </a:extLst>
                </a:gridCol>
                <a:gridCol w="1076319">
                  <a:extLst>
                    <a:ext uri="{9D8B030D-6E8A-4147-A177-3AD203B41FA5}">
                      <a16:colId xmlns:a16="http://schemas.microsoft.com/office/drawing/2014/main" val="754984598"/>
                    </a:ext>
                  </a:extLst>
                </a:gridCol>
                <a:gridCol w="1547210">
                  <a:extLst>
                    <a:ext uri="{9D8B030D-6E8A-4147-A177-3AD203B41FA5}">
                      <a16:colId xmlns:a16="http://schemas.microsoft.com/office/drawing/2014/main" val="1433716427"/>
                    </a:ext>
                  </a:extLst>
                </a:gridCol>
              </a:tblGrid>
              <a:tr h="133095">
                <a:tc gridSpan="10">
                  <a:txBody>
                    <a:bodyPr/>
                    <a:lstStyle/>
                    <a:p>
                      <a:pPr algn="ctr" fontAlgn="b"/>
                      <a:r>
                        <a:rPr lang="zh-CN" altLang="en-US" sz="2000" b="1" kern="100" dirty="0">
                          <a:solidFill>
                            <a:schemeClr val="dk1"/>
                          </a:solidFill>
                          <a:effectLst/>
                          <a:latin typeface="+mn-lt"/>
                          <a:ea typeface="+mn-ea"/>
                          <a:cs typeface="+mn-cs"/>
                        </a:rPr>
                        <a:t>移动端</a:t>
                      </a:r>
                    </a:p>
                  </a:txBody>
                  <a:tcPr marL="7620" marR="7620" marT="762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26395459"/>
                  </a:ext>
                </a:extLst>
              </a:tr>
              <a:tr h="389637">
                <a:tc>
                  <a:txBody>
                    <a:bodyPr/>
                    <a:lstStyle/>
                    <a:p>
                      <a:pPr algn="ctr" fontAlgn="ctr"/>
                      <a:r>
                        <a:rPr lang="zh-CN" altLang="en-US" sz="2000" b="1" kern="100" dirty="0">
                          <a:solidFill>
                            <a:schemeClr val="dk1"/>
                          </a:solidFill>
                          <a:effectLst/>
                          <a:latin typeface="+mn-lt"/>
                          <a:ea typeface="+mn-ea"/>
                          <a:cs typeface="+mn-cs"/>
                        </a:rPr>
                        <a:t>用例</a:t>
                      </a:r>
                    </a:p>
                  </a:txBody>
                  <a:tcPr marL="7620" marR="7620" marT="7620" marB="0" anchor="ctr"/>
                </a:tc>
                <a:tc>
                  <a:txBody>
                    <a:bodyPr/>
                    <a:lstStyle/>
                    <a:p>
                      <a:pPr algn="ctr" fontAlgn="ctr"/>
                      <a:r>
                        <a:rPr lang="zh-CN" altLang="en-US" sz="2000" b="1" kern="100" dirty="0">
                          <a:solidFill>
                            <a:schemeClr val="dk1"/>
                          </a:solidFill>
                          <a:effectLst/>
                          <a:latin typeface="+mn-lt"/>
                          <a:ea typeface="+mn-ea"/>
                          <a:cs typeface="+mn-cs"/>
                        </a:rPr>
                        <a:t>总价值</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价值</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相对收益</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相对损失</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相对风险</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风险</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相对成本</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成本</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优先级</a:t>
                      </a:r>
                    </a:p>
                  </a:txBody>
                  <a:tcPr marL="7620" marR="7620" marT="7620" marB="0" anchor="ctr"/>
                </a:tc>
                <a:extLst>
                  <a:ext uri="{0D108BD9-81ED-4DB2-BD59-A6C34878D82A}">
                    <a16:rowId xmlns:a16="http://schemas.microsoft.com/office/drawing/2014/main" val="2785417398"/>
                  </a:ext>
                </a:extLst>
              </a:tr>
              <a:tr h="389637">
                <a:tc>
                  <a:txBody>
                    <a:bodyPr/>
                    <a:lstStyle/>
                    <a:p>
                      <a:pPr algn="just" fontAlgn="t"/>
                      <a:r>
                        <a:rPr lang="zh-CN" altLang="en-US" sz="2000" b="1" kern="100">
                          <a:solidFill>
                            <a:schemeClr val="dk1"/>
                          </a:solidFill>
                          <a:effectLst/>
                          <a:latin typeface="+mn-lt"/>
                          <a:ea typeface="+mn-ea"/>
                          <a:cs typeface="+mn-cs"/>
                        </a:rPr>
                        <a:t>学生登录</a:t>
                      </a:r>
                    </a:p>
                  </a:txBody>
                  <a:tcPr marL="7620" marR="7620" marT="7620" marB="0"/>
                </a:tc>
                <a:tc>
                  <a:txBody>
                    <a:bodyPr/>
                    <a:lstStyle/>
                    <a:p>
                      <a:pPr algn="just" fontAlgn="t"/>
                      <a:r>
                        <a:rPr lang="en-US" altLang="zh-CN" sz="2000" b="1" kern="100">
                          <a:solidFill>
                            <a:schemeClr val="dk1"/>
                          </a:solidFill>
                          <a:effectLst/>
                          <a:latin typeface="+mn-lt"/>
                          <a:ea typeface="+mn-ea"/>
                          <a:cs typeface="+mn-cs"/>
                        </a:rPr>
                        <a:t>30</a:t>
                      </a:r>
                    </a:p>
                  </a:txBody>
                  <a:tcPr marL="7620" marR="7620" marT="7620" marB="0"/>
                </a:tc>
                <a:tc>
                  <a:txBody>
                    <a:bodyPr/>
                    <a:lstStyle/>
                    <a:p>
                      <a:pPr algn="l" fontAlgn="ctr"/>
                      <a:r>
                        <a:rPr lang="en-US" altLang="zh-CN" sz="2000" b="1" kern="100">
                          <a:solidFill>
                            <a:schemeClr val="dk1"/>
                          </a:solidFill>
                          <a:effectLst/>
                          <a:latin typeface="+mn-lt"/>
                          <a:ea typeface="+mn-ea"/>
                          <a:cs typeface="+mn-cs"/>
                        </a:rPr>
                        <a:t>0.0363</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10</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0.586</a:t>
                      </a:r>
                    </a:p>
                  </a:txBody>
                  <a:tcPr marL="7620" marR="7620" marT="7620" marB="0" anchor="ctr"/>
                </a:tc>
                <a:extLst>
                  <a:ext uri="{0D108BD9-81ED-4DB2-BD59-A6C34878D82A}">
                    <a16:rowId xmlns:a16="http://schemas.microsoft.com/office/drawing/2014/main" val="1943900279"/>
                  </a:ext>
                </a:extLst>
              </a:tr>
              <a:tr h="464896">
                <a:tc>
                  <a:txBody>
                    <a:bodyPr/>
                    <a:lstStyle/>
                    <a:p>
                      <a:pPr algn="just" fontAlgn="t"/>
                      <a:r>
                        <a:rPr lang="zh-CN" altLang="en-US" sz="2000" b="1" kern="100">
                          <a:solidFill>
                            <a:schemeClr val="dk1"/>
                          </a:solidFill>
                          <a:effectLst/>
                          <a:latin typeface="+mn-lt"/>
                          <a:ea typeface="+mn-ea"/>
                          <a:cs typeface="+mn-cs"/>
                        </a:rPr>
                        <a:t>学生查看我的课程</a:t>
                      </a:r>
                    </a:p>
                  </a:txBody>
                  <a:tcPr marL="7620" marR="7620" marT="7620" marB="0"/>
                </a:tc>
                <a:tc>
                  <a:txBody>
                    <a:bodyPr/>
                    <a:lstStyle/>
                    <a:p>
                      <a:pPr algn="just" fontAlgn="t"/>
                      <a:r>
                        <a:rPr lang="en-US" altLang="zh-CN" sz="2000" b="1" kern="100">
                          <a:solidFill>
                            <a:schemeClr val="dk1"/>
                          </a:solidFill>
                          <a:effectLst/>
                          <a:latin typeface="+mn-lt"/>
                          <a:ea typeface="+mn-ea"/>
                          <a:cs typeface="+mn-cs"/>
                        </a:rPr>
                        <a:t>28</a:t>
                      </a:r>
                    </a:p>
                  </a:txBody>
                  <a:tcPr marL="7620" marR="7620" marT="7620" marB="0"/>
                </a:tc>
                <a:tc>
                  <a:txBody>
                    <a:bodyPr/>
                    <a:lstStyle/>
                    <a:p>
                      <a:pPr algn="l" fontAlgn="ctr"/>
                      <a:r>
                        <a:rPr lang="en-US" altLang="zh-CN" sz="2000" b="1" kern="100">
                          <a:solidFill>
                            <a:schemeClr val="dk1"/>
                          </a:solidFill>
                          <a:effectLst/>
                          <a:latin typeface="+mn-lt"/>
                          <a:ea typeface="+mn-ea"/>
                          <a:cs typeface="+mn-cs"/>
                        </a:rPr>
                        <a:t>0.0339</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0.547</a:t>
                      </a:r>
                    </a:p>
                  </a:txBody>
                  <a:tcPr marL="7620" marR="7620" marT="7620" marB="0" anchor="ctr"/>
                </a:tc>
                <a:extLst>
                  <a:ext uri="{0D108BD9-81ED-4DB2-BD59-A6C34878D82A}">
                    <a16:rowId xmlns:a16="http://schemas.microsoft.com/office/drawing/2014/main" val="2245145261"/>
                  </a:ext>
                </a:extLst>
              </a:tr>
              <a:tr h="581459">
                <a:tc>
                  <a:txBody>
                    <a:bodyPr/>
                    <a:lstStyle/>
                    <a:p>
                      <a:pPr algn="just" fontAlgn="t"/>
                      <a:r>
                        <a:rPr lang="zh-CN" altLang="en-US" sz="2000" b="1" kern="100">
                          <a:solidFill>
                            <a:schemeClr val="dk1"/>
                          </a:solidFill>
                          <a:effectLst/>
                          <a:latin typeface="+mn-lt"/>
                          <a:ea typeface="+mn-ea"/>
                          <a:cs typeface="+mn-cs"/>
                        </a:rPr>
                        <a:t>学生浏览帖子</a:t>
                      </a:r>
                    </a:p>
                  </a:txBody>
                  <a:tcPr marL="7620" marR="7620" marT="7620" marB="0"/>
                </a:tc>
                <a:tc>
                  <a:txBody>
                    <a:bodyPr/>
                    <a:lstStyle/>
                    <a:p>
                      <a:pPr algn="just" fontAlgn="t"/>
                      <a:r>
                        <a:rPr lang="en-US" altLang="zh-CN" sz="2000" b="1" kern="100">
                          <a:solidFill>
                            <a:schemeClr val="dk1"/>
                          </a:solidFill>
                          <a:effectLst/>
                          <a:latin typeface="+mn-lt"/>
                          <a:ea typeface="+mn-ea"/>
                          <a:cs typeface="+mn-cs"/>
                        </a:rPr>
                        <a:t>25</a:t>
                      </a:r>
                    </a:p>
                  </a:txBody>
                  <a:tcPr marL="7620" marR="7620" marT="7620" marB="0"/>
                </a:tc>
                <a:tc>
                  <a:txBody>
                    <a:bodyPr/>
                    <a:lstStyle/>
                    <a:p>
                      <a:pPr algn="l" fontAlgn="ctr"/>
                      <a:r>
                        <a:rPr lang="en-US" altLang="zh-CN" sz="2000" b="1" kern="100">
                          <a:solidFill>
                            <a:schemeClr val="dk1"/>
                          </a:solidFill>
                          <a:effectLst/>
                          <a:latin typeface="+mn-lt"/>
                          <a:ea typeface="+mn-ea"/>
                          <a:cs typeface="+mn-cs"/>
                        </a:rPr>
                        <a:t>0.0303</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0.489</a:t>
                      </a:r>
                    </a:p>
                  </a:txBody>
                  <a:tcPr marL="7620" marR="7620" marT="7620" marB="0" anchor="ctr"/>
                </a:tc>
                <a:extLst>
                  <a:ext uri="{0D108BD9-81ED-4DB2-BD59-A6C34878D82A}">
                    <a16:rowId xmlns:a16="http://schemas.microsoft.com/office/drawing/2014/main" val="742554362"/>
                  </a:ext>
                </a:extLst>
              </a:tr>
              <a:tr h="389637">
                <a:tc>
                  <a:txBody>
                    <a:bodyPr/>
                    <a:lstStyle/>
                    <a:p>
                      <a:pPr algn="just" fontAlgn="t"/>
                      <a:r>
                        <a:rPr lang="zh-CN" altLang="en-US" sz="2000" b="1" kern="100">
                          <a:solidFill>
                            <a:schemeClr val="dk1"/>
                          </a:solidFill>
                          <a:effectLst/>
                          <a:latin typeface="+mn-lt"/>
                          <a:ea typeface="+mn-ea"/>
                          <a:cs typeface="+mn-cs"/>
                        </a:rPr>
                        <a:t>教师查看课程详情</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394612775"/>
                  </a:ext>
                </a:extLst>
              </a:tr>
              <a:tr h="564541">
                <a:tc>
                  <a:txBody>
                    <a:bodyPr/>
                    <a:lstStyle/>
                    <a:p>
                      <a:pPr algn="just" fontAlgn="t"/>
                      <a:r>
                        <a:rPr lang="zh-CN" altLang="en-US" sz="2000" b="1" kern="100">
                          <a:solidFill>
                            <a:schemeClr val="dk1"/>
                          </a:solidFill>
                          <a:effectLst/>
                          <a:latin typeface="+mn-lt"/>
                          <a:ea typeface="+mn-ea"/>
                          <a:cs typeface="+mn-cs"/>
                        </a:rPr>
                        <a:t>教师查看最新点赞</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084128152"/>
                  </a:ext>
                </a:extLst>
              </a:tr>
              <a:tr h="773280">
                <a:tc>
                  <a:txBody>
                    <a:bodyPr/>
                    <a:lstStyle/>
                    <a:p>
                      <a:pPr algn="just" fontAlgn="t"/>
                      <a:r>
                        <a:rPr lang="zh-CN" altLang="en-US" sz="2000" b="1" kern="100">
                          <a:solidFill>
                            <a:schemeClr val="dk1"/>
                          </a:solidFill>
                          <a:effectLst/>
                          <a:latin typeface="+mn-lt"/>
                          <a:ea typeface="+mn-ea"/>
                          <a:cs typeface="+mn-cs"/>
                        </a:rPr>
                        <a:t>教师删除答疑</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043047195"/>
                  </a:ext>
                </a:extLst>
              </a:tr>
              <a:tr h="581459">
                <a:tc>
                  <a:txBody>
                    <a:bodyPr/>
                    <a:lstStyle/>
                    <a:p>
                      <a:pPr algn="just" fontAlgn="t"/>
                      <a:r>
                        <a:rPr lang="zh-CN" altLang="en-US" sz="2000" b="1" kern="100">
                          <a:solidFill>
                            <a:schemeClr val="dk1"/>
                          </a:solidFill>
                          <a:effectLst/>
                          <a:latin typeface="+mn-lt"/>
                          <a:ea typeface="+mn-ea"/>
                          <a:cs typeface="+mn-cs"/>
                        </a:rPr>
                        <a:t>教师删除心得</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dirty="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879930457"/>
                  </a:ext>
                </a:extLst>
              </a:tr>
            </a:tbl>
          </a:graphicData>
        </a:graphic>
      </p:graphicFrame>
    </p:spTree>
    <p:extLst>
      <p:ext uri="{BB962C8B-B14F-4D97-AF65-F5344CB8AC3E}">
        <p14:creationId xmlns:p14="http://schemas.microsoft.com/office/powerpoint/2010/main" val="8850992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11 </a:t>
            </a:r>
            <a:endParaRPr lang="zh-CN" altLang="en-US" sz="50000" dirty="0">
              <a:solidFill>
                <a:schemeClr val="bg1"/>
              </a:solidFill>
            </a:endParaRPr>
          </a:p>
        </p:txBody>
      </p:sp>
      <p:sp>
        <p:nvSpPr>
          <p:cNvPr id="4" name="矩形 3"/>
          <p:cNvSpPr/>
          <p:nvPr/>
        </p:nvSpPr>
        <p:spPr>
          <a:xfrm>
            <a:off x="6096000" y="2776141"/>
            <a:ext cx="3249988" cy="1015661"/>
          </a:xfrm>
          <a:prstGeom prst="rect">
            <a:avLst/>
          </a:prstGeom>
        </p:spPr>
        <p:txBody>
          <a:bodyPr wrap="none" lIns="91438" tIns="45719" rIns="91438" bIns="45719">
            <a:spAutoFit/>
          </a:bodyPr>
          <a:lstStyle/>
          <a:p>
            <a:r>
              <a:rPr lang="en-US" altLang="zh-CN" sz="6000" b="1" dirty="0">
                <a:solidFill>
                  <a:schemeClr val="bg1"/>
                </a:solidFill>
                <a:latin typeface="微软雅黑" panose="020B0503020204020204" pitchFamily="34" charset="-122"/>
                <a:ea typeface="微软雅黑" panose="020B0503020204020204" pitchFamily="34" charset="-122"/>
              </a:rPr>
              <a:t>JAD</a:t>
            </a:r>
            <a:r>
              <a:rPr lang="zh-CN" altLang="en-US" sz="6000" b="1" dirty="0">
                <a:solidFill>
                  <a:schemeClr val="bg1"/>
                </a:solidFill>
                <a:latin typeface="微软雅黑" panose="020B0503020204020204" pitchFamily="34" charset="-122"/>
                <a:ea typeface="微软雅黑" panose="020B0503020204020204" pitchFamily="34" charset="-122"/>
              </a:rPr>
              <a:t>会议</a:t>
            </a:r>
          </a:p>
        </p:txBody>
      </p:sp>
    </p:spTree>
    <p:extLst>
      <p:ext uri="{BB962C8B-B14F-4D97-AF65-F5344CB8AC3E}">
        <p14:creationId xmlns:p14="http://schemas.microsoft.com/office/powerpoint/2010/main" val="16526572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3532185"/>
          </a:xfrm>
          <a:prstGeom prst="rect">
            <a:avLst/>
          </a:prstGeom>
        </p:spPr>
        <p:txBody>
          <a:bodyPr wrap="square">
            <a:spAutoFit/>
          </a:bodyPr>
          <a:lstStyle/>
          <a:p>
            <a:pPr>
              <a:lnSpc>
                <a:spcPct val="150000"/>
              </a:lnSpc>
            </a:pPr>
            <a:r>
              <a:rPr lang="zh-CN" altLang="en-US" sz="4000" b="1" dirty="0"/>
              <a:t>冲突描述：</a:t>
            </a:r>
            <a:endParaRPr lang="en-US" altLang="zh-CN" sz="4000" b="1" dirty="0"/>
          </a:p>
          <a:p>
            <a:pPr lvl="0" algn="just">
              <a:lnSpc>
                <a:spcPct val="150000"/>
              </a:lnSpc>
              <a:spcAft>
                <a:spcPts val="0"/>
              </a:spcAft>
            </a:pPr>
            <a:r>
              <a:rPr lang="en-US" altLang="zh-CN" sz="2800" b="1" kern="100" dirty="0">
                <a:cs typeface="Times New Roman" panose="02020603050405020304" pitchFamily="18" charset="0"/>
              </a:rPr>
              <a:t>1.</a:t>
            </a:r>
            <a:r>
              <a:rPr lang="zh-CN" altLang="zh-CN" sz="2800" b="1" kern="100" dirty="0">
                <a:cs typeface="Times New Roman" panose="02020603050405020304" pitchFamily="18" charset="0"/>
              </a:rPr>
              <a:t>对学生代表和教师代表对于网站导航栏标题</a:t>
            </a:r>
            <a:r>
              <a:rPr lang="zh-CN" altLang="en-US" sz="2800" b="1" kern="100" dirty="0">
                <a:cs typeface="Times New Roman" panose="02020603050405020304" pitchFamily="18" charset="0"/>
              </a:rPr>
              <a:t>的设置方式产生</a:t>
            </a:r>
            <a:r>
              <a:rPr lang="zh-CN" altLang="zh-CN" sz="2800" b="1" kern="100" dirty="0">
                <a:cs typeface="Times New Roman" panose="02020603050405020304" pitchFamily="18" charset="0"/>
              </a:rPr>
              <a:t>冲突</a:t>
            </a:r>
          </a:p>
          <a:p>
            <a:pPr lvl="0" algn="just">
              <a:lnSpc>
                <a:spcPct val="150000"/>
              </a:lnSpc>
              <a:spcAft>
                <a:spcPts val="0"/>
              </a:spcAft>
            </a:pPr>
            <a:r>
              <a:rPr lang="en-US" altLang="zh-CN" sz="2800" b="1" kern="100" dirty="0">
                <a:cs typeface="Times New Roman" panose="02020603050405020304" pitchFamily="18" charset="0"/>
              </a:rPr>
              <a:t>2.</a:t>
            </a:r>
            <a:r>
              <a:rPr lang="zh-CN" altLang="zh-CN" sz="2800" b="1" kern="100" dirty="0">
                <a:cs typeface="Times New Roman" panose="02020603050405020304" pitchFamily="18" charset="0"/>
              </a:rPr>
              <a:t>管理员代表表示都应该拥有增、删、改课程的权限</a:t>
            </a:r>
          </a:p>
          <a:p>
            <a:pPr>
              <a:lnSpc>
                <a:spcPct val="150000"/>
              </a:lnSpc>
            </a:pPr>
            <a:r>
              <a:rPr lang="en-US" altLang="zh-CN" sz="2800" b="1" kern="100" dirty="0">
                <a:cs typeface="Times New Roman" panose="02020603050405020304" pitchFamily="18" charset="0"/>
              </a:rPr>
              <a:t>3.</a:t>
            </a:r>
            <a:r>
              <a:rPr lang="zh-CN" altLang="zh-CN" sz="2800" b="1" kern="100" dirty="0">
                <a:cs typeface="Times New Roman" panose="02020603050405020304" pitchFamily="18" charset="0"/>
              </a:rPr>
              <a:t>开发者代表表示对于移动端的网站在</a:t>
            </a:r>
            <a:r>
              <a:rPr lang="en-US" altLang="zh-CN" sz="2800" b="1" kern="100" dirty="0">
                <a:cs typeface="Times New Roman" panose="02020603050405020304" pitchFamily="18" charset="0"/>
              </a:rPr>
              <a:t>IOS</a:t>
            </a:r>
            <a:r>
              <a:rPr lang="zh-CN" altLang="zh-CN" sz="2800" b="1" kern="100" dirty="0">
                <a:cs typeface="Times New Roman" panose="02020603050405020304" pitchFamily="18" charset="0"/>
              </a:rPr>
              <a:t>平台上上传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附件无法实现，应该在移动端删除上传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附件功能</a:t>
            </a:r>
            <a:endParaRPr lang="zh-CN" altLang="en-US" sz="2800" b="1" kern="100" dirty="0">
              <a:cs typeface="Times New Roman" panose="02020603050405020304" pitchFamily="18" charset="0"/>
            </a:endParaRPr>
          </a:p>
        </p:txBody>
      </p:sp>
    </p:spTree>
    <p:extLst>
      <p:ext uri="{BB962C8B-B14F-4D97-AF65-F5344CB8AC3E}">
        <p14:creationId xmlns:p14="http://schemas.microsoft.com/office/powerpoint/2010/main" val="25972236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2885855"/>
          </a:xfrm>
          <a:prstGeom prst="rect">
            <a:avLst/>
          </a:prstGeom>
        </p:spPr>
        <p:txBody>
          <a:bodyPr wrap="square">
            <a:spAutoFit/>
          </a:bodyPr>
          <a:lstStyle/>
          <a:p>
            <a:pPr>
              <a:lnSpc>
                <a:spcPct val="150000"/>
              </a:lnSpc>
            </a:pPr>
            <a:r>
              <a:rPr lang="zh-CN" altLang="en-US" sz="4000" b="1" dirty="0"/>
              <a:t>解决方案：</a:t>
            </a:r>
            <a:endParaRPr lang="en-US" altLang="zh-CN" sz="4000" b="1" dirty="0"/>
          </a:p>
          <a:p>
            <a:pPr lvl="0" algn="just">
              <a:lnSpc>
                <a:spcPct val="150000"/>
              </a:lnSpc>
              <a:spcAft>
                <a:spcPts val="0"/>
              </a:spcAft>
            </a:pPr>
            <a:r>
              <a:rPr lang="en-US" altLang="zh-CN" sz="2800" b="1" kern="100" dirty="0">
                <a:cs typeface="Times New Roman" panose="02020603050405020304" pitchFamily="18" charset="0"/>
              </a:rPr>
              <a:t>1.</a:t>
            </a:r>
            <a:r>
              <a:rPr lang="zh-CN" altLang="zh-CN" sz="2800" b="1" kern="100" dirty="0">
                <a:cs typeface="Times New Roman" panose="02020603050405020304" pitchFamily="18" charset="0"/>
              </a:rPr>
              <a:t>对学生代表和教师代表对于网站导航栏标题</a:t>
            </a:r>
            <a:r>
              <a:rPr lang="zh-CN" altLang="en-US" sz="2800" b="1" kern="100" dirty="0">
                <a:cs typeface="Times New Roman" panose="02020603050405020304" pitchFamily="18" charset="0"/>
              </a:rPr>
              <a:t>的设置方式产生</a:t>
            </a:r>
            <a:r>
              <a:rPr lang="zh-CN" altLang="zh-CN" sz="2800" b="1" kern="100" dirty="0">
                <a:cs typeface="Times New Roman" panose="02020603050405020304" pitchFamily="18" charset="0"/>
              </a:rPr>
              <a:t>冲突</a:t>
            </a:r>
            <a:r>
              <a:rPr lang="zh-CN" altLang="en-US" sz="2800" b="1" kern="100" dirty="0">
                <a:cs typeface="Times New Roman" panose="02020603050405020304" pitchFamily="18" charset="0"/>
              </a:rPr>
              <a:t>：</a:t>
            </a:r>
            <a:endParaRPr lang="en-US" altLang="zh-CN" sz="2800" b="1" kern="100" dirty="0">
              <a:cs typeface="Times New Roman" panose="02020603050405020304" pitchFamily="18" charset="0"/>
            </a:endParaRPr>
          </a:p>
          <a:p>
            <a:pPr lvl="0" algn="just">
              <a:lnSpc>
                <a:spcPct val="150000"/>
              </a:lnSpc>
              <a:spcAft>
                <a:spcPts val="0"/>
              </a:spcAft>
            </a:pPr>
            <a:r>
              <a:rPr lang="zh-CN" altLang="en-US" sz="2800" b="1" kern="100" dirty="0">
                <a:cs typeface="Times New Roman" panose="02020603050405020304" pitchFamily="18" charset="0"/>
              </a:rPr>
              <a:t>我们小组在衡量了两位用户代表的需求后，设计了</a:t>
            </a:r>
            <a:r>
              <a:rPr lang="en-US" altLang="zh-CN" sz="2800" b="1" kern="100" dirty="0">
                <a:cs typeface="Times New Roman" panose="02020603050405020304" pitchFamily="18" charset="0"/>
              </a:rPr>
              <a:t>3</a:t>
            </a:r>
            <a:r>
              <a:rPr lang="zh-CN" altLang="en-US" sz="2800" b="1" kern="100" dirty="0">
                <a:cs typeface="Times New Roman" panose="02020603050405020304" pitchFamily="18" charset="0"/>
              </a:rPr>
              <a:t>中备选方案，在第二次</a:t>
            </a:r>
            <a:r>
              <a:rPr lang="en-US" altLang="zh-CN" sz="2800" b="1" kern="100" dirty="0">
                <a:cs typeface="Times New Roman" panose="02020603050405020304" pitchFamily="18" charset="0"/>
              </a:rPr>
              <a:t>JAD</a:t>
            </a:r>
            <a:r>
              <a:rPr lang="zh-CN" altLang="en-US" sz="2800" b="1" kern="100" dirty="0">
                <a:cs typeface="Times New Roman" panose="02020603050405020304" pitchFamily="18" charset="0"/>
              </a:rPr>
              <a:t>会议上，让两位用户代表选择，并最终统一选择使用备选</a:t>
            </a:r>
            <a:r>
              <a:rPr lang="en-US" altLang="zh-CN" sz="2800" b="1" kern="100" dirty="0">
                <a:cs typeface="Times New Roman" panose="02020603050405020304" pitchFamily="18" charset="0"/>
              </a:rPr>
              <a:t>2</a:t>
            </a:r>
            <a:r>
              <a:rPr lang="zh-CN" altLang="en-US" sz="2800" b="1" kern="100" dirty="0">
                <a:cs typeface="Times New Roman" panose="02020603050405020304" pitchFamily="18" charset="0"/>
              </a:rPr>
              <a:t>。</a:t>
            </a:r>
            <a:endParaRPr lang="zh-CN" altLang="zh-CN" sz="2800" b="1" kern="100" dirty="0">
              <a:cs typeface="Times New Roman" panose="02020603050405020304" pitchFamily="18" charset="0"/>
            </a:endParaRPr>
          </a:p>
        </p:txBody>
      </p:sp>
      <p:pic>
        <p:nvPicPr>
          <p:cNvPr id="5" name="图片 4">
            <a:extLst>
              <a:ext uri="{FF2B5EF4-FFF2-40B4-BE49-F238E27FC236}">
                <a16:creationId xmlns:a16="http://schemas.microsoft.com/office/drawing/2014/main" id="{A4249398-9CBE-4412-B9B4-D3426AB2A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250" y="4018122"/>
            <a:ext cx="3959670" cy="1258122"/>
          </a:xfrm>
          <a:prstGeom prst="rect">
            <a:avLst/>
          </a:prstGeom>
        </p:spPr>
      </p:pic>
      <p:pic>
        <p:nvPicPr>
          <p:cNvPr id="7" name="图片 6">
            <a:extLst>
              <a:ext uri="{FF2B5EF4-FFF2-40B4-BE49-F238E27FC236}">
                <a16:creationId xmlns:a16="http://schemas.microsoft.com/office/drawing/2014/main" id="{5B76D36B-CE51-47D2-B482-440A6CF3E8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9357" y="4025941"/>
            <a:ext cx="4472527" cy="1251867"/>
          </a:xfrm>
          <a:prstGeom prst="rect">
            <a:avLst/>
          </a:prstGeom>
        </p:spPr>
      </p:pic>
      <p:pic>
        <p:nvPicPr>
          <p:cNvPr id="9" name="图片 8">
            <a:extLst>
              <a:ext uri="{FF2B5EF4-FFF2-40B4-BE49-F238E27FC236}">
                <a16:creationId xmlns:a16="http://schemas.microsoft.com/office/drawing/2014/main" id="{0019CE26-143D-4B62-941C-AD31586B48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9250" y="5457820"/>
            <a:ext cx="3959670" cy="1258121"/>
          </a:xfrm>
          <a:prstGeom prst="rect">
            <a:avLst/>
          </a:prstGeom>
        </p:spPr>
      </p:pic>
      <p:pic>
        <p:nvPicPr>
          <p:cNvPr id="11" name="图片 10">
            <a:extLst>
              <a:ext uri="{FF2B5EF4-FFF2-40B4-BE49-F238E27FC236}">
                <a16:creationId xmlns:a16="http://schemas.microsoft.com/office/drawing/2014/main" id="{BEA8AE64-9BCC-4EC4-9607-D5210BF13D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9357" y="5460948"/>
            <a:ext cx="4472527" cy="1251867"/>
          </a:xfrm>
          <a:prstGeom prst="rect">
            <a:avLst/>
          </a:prstGeom>
        </p:spPr>
      </p:pic>
      <p:sp>
        <p:nvSpPr>
          <p:cNvPr id="12" name="矩形 11">
            <a:extLst>
              <a:ext uri="{FF2B5EF4-FFF2-40B4-BE49-F238E27FC236}">
                <a16:creationId xmlns:a16="http://schemas.microsoft.com/office/drawing/2014/main" id="{95F7B893-14D7-4771-BAFF-EF9CC23651E0}"/>
              </a:ext>
            </a:extLst>
          </p:cNvPr>
          <p:cNvSpPr/>
          <p:nvPr/>
        </p:nvSpPr>
        <p:spPr>
          <a:xfrm>
            <a:off x="0" y="4753062"/>
            <a:ext cx="1362075" cy="707886"/>
          </a:xfrm>
          <a:prstGeom prst="rect">
            <a:avLst/>
          </a:prstGeom>
        </p:spPr>
        <p:txBody>
          <a:bodyPr wrap="square">
            <a:spAutoFit/>
          </a:bodyPr>
          <a:lstStyle/>
          <a:p>
            <a:r>
              <a:rPr lang="zh-CN" altLang="en-US" sz="4000" b="1" dirty="0"/>
              <a:t>原版：</a:t>
            </a:r>
            <a:endParaRPr lang="zh-CN" altLang="zh-CN" sz="4000" b="1" dirty="0"/>
          </a:p>
        </p:txBody>
      </p:sp>
      <p:sp>
        <p:nvSpPr>
          <p:cNvPr id="13" name="矩形 12">
            <a:extLst>
              <a:ext uri="{FF2B5EF4-FFF2-40B4-BE49-F238E27FC236}">
                <a16:creationId xmlns:a16="http://schemas.microsoft.com/office/drawing/2014/main" id="{4B7447D1-5A77-42C8-9DE4-8218856F8FDC}"/>
              </a:ext>
            </a:extLst>
          </p:cNvPr>
          <p:cNvSpPr/>
          <p:nvPr/>
        </p:nvSpPr>
        <p:spPr>
          <a:xfrm>
            <a:off x="5578920" y="4753062"/>
            <a:ext cx="1538288" cy="707886"/>
          </a:xfrm>
          <a:prstGeom prst="rect">
            <a:avLst/>
          </a:prstGeom>
        </p:spPr>
        <p:txBody>
          <a:bodyPr wrap="square">
            <a:spAutoFit/>
          </a:bodyPr>
          <a:lstStyle/>
          <a:p>
            <a:r>
              <a:rPr lang="zh-CN" altLang="en-US" sz="4000" b="1" dirty="0"/>
              <a:t>备选</a:t>
            </a:r>
            <a:r>
              <a:rPr lang="en-US" altLang="zh-CN" sz="4000" b="1" dirty="0"/>
              <a:t>1</a:t>
            </a:r>
            <a:r>
              <a:rPr lang="zh-CN" altLang="en-US" sz="4000" b="1" dirty="0"/>
              <a:t>：</a:t>
            </a:r>
            <a:endParaRPr lang="zh-CN" altLang="zh-CN" sz="4000" b="1" dirty="0"/>
          </a:p>
        </p:txBody>
      </p:sp>
      <p:sp>
        <p:nvSpPr>
          <p:cNvPr id="14" name="矩形 13">
            <a:extLst>
              <a:ext uri="{FF2B5EF4-FFF2-40B4-BE49-F238E27FC236}">
                <a16:creationId xmlns:a16="http://schemas.microsoft.com/office/drawing/2014/main" id="{6DC33CCE-AE1E-4C82-B70A-4042C5FBBD0E}"/>
              </a:ext>
            </a:extLst>
          </p:cNvPr>
          <p:cNvSpPr/>
          <p:nvPr/>
        </p:nvSpPr>
        <p:spPr>
          <a:xfrm>
            <a:off x="0" y="6004929"/>
            <a:ext cx="1619250" cy="707886"/>
          </a:xfrm>
          <a:prstGeom prst="rect">
            <a:avLst/>
          </a:prstGeom>
        </p:spPr>
        <p:txBody>
          <a:bodyPr wrap="square">
            <a:spAutoFit/>
          </a:bodyPr>
          <a:lstStyle/>
          <a:p>
            <a:r>
              <a:rPr lang="zh-CN" altLang="en-US" sz="4000" b="1" dirty="0"/>
              <a:t>备选</a:t>
            </a:r>
            <a:r>
              <a:rPr lang="en-US" altLang="zh-CN" sz="4000" b="1" dirty="0"/>
              <a:t>2</a:t>
            </a:r>
            <a:r>
              <a:rPr lang="zh-CN" altLang="en-US" sz="4000" b="1" dirty="0"/>
              <a:t>：</a:t>
            </a:r>
            <a:endParaRPr lang="zh-CN" altLang="zh-CN" sz="4000" b="1" dirty="0"/>
          </a:p>
        </p:txBody>
      </p:sp>
      <p:sp>
        <p:nvSpPr>
          <p:cNvPr id="15" name="矩形 14">
            <a:extLst>
              <a:ext uri="{FF2B5EF4-FFF2-40B4-BE49-F238E27FC236}">
                <a16:creationId xmlns:a16="http://schemas.microsoft.com/office/drawing/2014/main" id="{879A2FB6-1834-4099-A5E7-A7C17FBC1AD0}"/>
              </a:ext>
            </a:extLst>
          </p:cNvPr>
          <p:cNvSpPr/>
          <p:nvPr/>
        </p:nvSpPr>
        <p:spPr>
          <a:xfrm>
            <a:off x="5601051" y="6086880"/>
            <a:ext cx="1538288" cy="707886"/>
          </a:xfrm>
          <a:prstGeom prst="rect">
            <a:avLst/>
          </a:prstGeom>
        </p:spPr>
        <p:txBody>
          <a:bodyPr wrap="square">
            <a:spAutoFit/>
          </a:bodyPr>
          <a:lstStyle/>
          <a:p>
            <a:r>
              <a:rPr lang="zh-CN" altLang="en-US" sz="4000" b="1" dirty="0"/>
              <a:t>备选</a:t>
            </a:r>
            <a:r>
              <a:rPr lang="en-US" altLang="zh-CN" sz="4000" b="1" dirty="0"/>
              <a:t>3</a:t>
            </a:r>
            <a:r>
              <a:rPr lang="zh-CN" altLang="en-US" sz="4000" b="1" dirty="0"/>
              <a:t>：</a:t>
            </a:r>
            <a:endParaRPr lang="zh-CN" altLang="zh-CN" sz="4000" b="1" dirty="0"/>
          </a:p>
        </p:txBody>
      </p:sp>
    </p:spTree>
    <p:extLst>
      <p:ext uri="{BB962C8B-B14F-4D97-AF65-F5344CB8AC3E}">
        <p14:creationId xmlns:p14="http://schemas.microsoft.com/office/powerpoint/2010/main" val="928451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175488" y="1037551"/>
            <a:ext cx="11111345" cy="1840697"/>
          </a:xfrm>
          <a:prstGeom prst="rect">
            <a:avLst/>
          </a:prstGeom>
        </p:spPr>
        <p:txBody>
          <a:bodyPr wrap="square">
            <a:spAutoFit/>
          </a:bodyPr>
          <a:lstStyle/>
          <a:p>
            <a:pPr>
              <a:lnSpc>
                <a:spcPct val="150000"/>
              </a:lnSpc>
            </a:pPr>
            <a:r>
              <a:rPr lang="zh-CN" altLang="en-US" sz="4000" b="1" dirty="0"/>
              <a:t>第一次</a:t>
            </a:r>
            <a:endParaRPr lang="en-US" altLang="zh-CN" sz="4000" b="1" dirty="0"/>
          </a:p>
          <a:p>
            <a:pPr>
              <a:lnSpc>
                <a:spcPct val="150000"/>
              </a:lnSpc>
            </a:pPr>
            <a:r>
              <a:rPr lang="en-US" altLang="zh-CN" sz="4000" b="1" dirty="0"/>
              <a:t>JAD</a:t>
            </a:r>
            <a:r>
              <a:rPr lang="zh-CN" altLang="en-US" sz="4000" b="1" dirty="0"/>
              <a:t>会议记录：</a:t>
            </a:r>
            <a:endParaRPr lang="zh-CN" altLang="en-US" sz="2800" b="1" kern="100" dirty="0">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EE1D7B4A-FCAA-4DB4-A859-50520EE269E3}"/>
              </a:ext>
            </a:extLst>
          </p:cNvPr>
          <p:cNvGraphicFramePr>
            <a:graphicFrameLocks noGrp="1"/>
          </p:cNvGraphicFramePr>
          <p:nvPr>
            <p:extLst/>
          </p:nvPr>
        </p:nvGraphicFramePr>
        <p:xfrm>
          <a:off x="3421007" y="1105256"/>
          <a:ext cx="8770993" cy="5730274"/>
        </p:xfrm>
        <a:graphic>
          <a:graphicData uri="http://schemas.openxmlformats.org/drawingml/2006/table">
            <a:tbl>
              <a:tblPr>
                <a:tableStyleId>{5C22544A-7EE6-4342-B048-85BDC9FD1C3A}</a:tableStyleId>
              </a:tblPr>
              <a:tblGrid>
                <a:gridCol w="1220394">
                  <a:extLst>
                    <a:ext uri="{9D8B030D-6E8A-4147-A177-3AD203B41FA5}">
                      <a16:colId xmlns:a16="http://schemas.microsoft.com/office/drawing/2014/main" val="2165338082"/>
                    </a:ext>
                  </a:extLst>
                </a:gridCol>
                <a:gridCol w="3534007">
                  <a:extLst>
                    <a:ext uri="{9D8B030D-6E8A-4147-A177-3AD203B41FA5}">
                      <a16:colId xmlns:a16="http://schemas.microsoft.com/office/drawing/2014/main" val="4073210551"/>
                    </a:ext>
                  </a:extLst>
                </a:gridCol>
                <a:gridCol w="1124574">
                  <a:extLst>
                    <a:ext uri="{9D8B030D-6E8A-4147-A177-3AD203B41FA5}">
                      <a16:colId xmlns:a16="http://schemas.microsoft.com/office/drawing/2014/main" val="864342273"/>
                    </a:ext>
                  </a:extLst>
                </a:gridCol>
                <a:gridCol w="2892018">
                  <a:extLst>
                    <a:ext uri="{9D8B030D-6E8A-4147-A177-3AD203B41FA5}">
                      <a16:colId xmlns:a16="http://schemas.microsoft.com/office/drawing/2014/main" val="3571530093"/>
                    </a:ext>
                  </a:extLst>
                </a:gridCol>
              </a:tblGrid>
              <a:tr h="592571">
                <a:tc>
                  <a:txBody>
                    <a:bodyPr/>
                    <a:lstStyle/>
                    <a:p>
                      <a:pPr algn="ctr">
                        <a:lnSpc>
                          <a:spcPct val="200000"/>
                        </a:lnSpc>
                        <a:spcAft>
                          <a:spcPts val="0"/>
                        </a:spcAft>
                      </a:pPr>
                      <a:r>
                        <a:rPr lang="zh-CN" sz="2000" kern="100">
                          <a:effectLst/>
                        </a:rPr>
                        <a:t>会议地点</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dirty="0">
                          <a:effectLst/>
                        </a:rPr>
                        <a:t>理</a:t>
                      </a:r>
                      <a:r>
                        <a:rPr lang="en-US" sz="2000" kern="100" dirty="0">
                          <a:effectLst/>
                        </a:rPr>
                        <a:t>4-508</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ctr">
                        <a:lnSpc>
                          <a:spcPct val="200000"/>
                        </a:lnSpc>
                        <a:spcAft>
                          <a:spcPts val="0"/>
                        </a:spcAft>
                      </a:pPr>
                      <a:r>
                        <a:rPr lang="zh-CN" sz="2000" kern="100">
                          <a:effectLst/>
                        </a:rPr>
                        <a:t>会议时间</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en-US" sz="2000" kern="100">
                          <a:effectLst/>
                        </a:rPr>
                        <a:t>2018/12/28</a:t>
                      </a:r>
                      <a:endParaRPr lang="zh-CN" sz="2000" kern="100">
                        <a:effectLst/>
                      </a:endParaRPr>
                    </a:p>
                    <a:p>
                      <a:pPr algn="just">
                        <a:spcAft>
                          <a:spcPts val="0"/>
                        </a:spcAft>
                      </a:pPr>
                      <a:r>
                        <a:rPr lang="en-US" sz="2000" kern="100">
                          <a:effectLst/>
                        </a:rPr>
                        <a:t>18.30-19.00</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extLst>
                  <a:ext uri="{0D108BD9-81ED-4DB2-BD59-A6C34878D82A}">
                    <a16:rowId xmlns:a16="http://schemas.microsoft.com/office/drawing/2014/main" val="4095365155"/>
                  </a:ext>
                </a:extLst>
              </a:tr>
              <a:tr h="508006">
                <a:tc>
                  <a:txBody>
                    <a:bodyPr/>
                    <a:lstStyle/>
                    <a:p>
                      <a:pPr algn="ctr">
                        <a:lnSpc>
                          <a:spcPct val="200000"/>
                        </a:lnSpc>
                        <a:spcAft>
                          <a:spcPts val="0"/>
                        </a:spcAft>
                      </a:pPr>
                      <a:r>
                        <a:rPr lang="zh-CN" sz="2000" kern="100">
                          <a:effectLst/>
                        </a:rPr>
                        <a:t>主 持 人</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a:effectLst/>
                        </a:rPr>
                        <a:t>夏昌灏</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ctr">
                        <a:lnSpc>
                          <a:spcPct val="200000"/>
                        </a:lnSpc>
                        <a:spcAft>
                          <a:spcPts val="0"/>
                        </a:spcAft>
                      </a:pPr>
                      <a:r>
                        <a:rPr lang="zh-CN" sz="2000" kern="100">
                          <a:effectLst/>
                        </a:rPr>
                        <a:t>记录人</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a:effectLst/>
                        </a:rPr>
                        <a:t>吴荣欣</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extLst>
                  <a:ext uri="{0D108BD9-81ED-4DB2-BD59-A6C34878D82A}">
                    <a16:rowId xmlns:a16="http://schemas.microsoft.com/office/drawing/2014/main" val="3192016762"/>
                  </a:ext>
                </a:extLst>
              </a:tr>
              <a:tr h="486689">
                <a:tc>
                  <a:txBody>
                    <a:bodyPr/>
                    <a:lstStyle/>
                    <a:p>
                      <a:pPr algn="ctr">
                        <a:lnSpc>
                          <a:spcPct val="200000"/>
                        </a:lnSpc>
                        <a:spcAft>
                          <a:spcPts val="0"/>
                        </a:spcAft>
                      </a:pPr>
                      <a:r>
                        <a:rPr lang="zh-CN" sz="2000" kern="100">
                          <a:effectLst/>
                        </a:rPr>
                        <a:t>参会人员</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nchor="ctr"/>
                </a:tc>
                <a:tc gridSpan="3">
                  <a:txBody>
                    <a:bodyPr/>
                    <a:lstStyle/>
                    <a:p>
                      <a:pPr algn="just">
                        <a:spcAft>
                          <a:spcPts val="0"/>
                        </a:spcAft>
                      </a:pPr>
                      <a:r>
                        <a:rPr lang="zh-CN" sz="2000" kern="100" dirty="0">
                          <a:effectLst/>
                        </a:rPr>
                        <a:t>杨枨（教师代表）、陈尚辉（管理员代表）、沈启航（开发者代表）、王飞钢</a:t>
                      </a:r>
                      <a:r>
                        <a:rPr lang="en-US" sz="2000" kern="100" dirty="0">
                          <a:effectLst/>
                        </a:rPr>
                        <a:t>(</a:t>
                      </a:r>
                      <a:r>
                        <a:rPr lang="zh-CN" sz="2000" kern="100" dirty="0">
                          <a:effectLst/>
                        </a:rPr>
                        <a:t>学生代表</a:t>
                      </a:r>
                      <a:r>
                        <a:rPr lang="en-US" sz="2000" kern="100" dirty="0">
                          <a:effectLst/>
                        </a:rPr>
                        <a:t>)</a:t>
                      </a:r>
                      <a:r>
                        <a:rPr lang="zh-CN" sz="2000" kern="100" dirty="0">
                          <a:effectLst/>
                        </a:rPr>
                        <a:t>、黄浩峰、夏昌灏、吴荣欣、叶忠杰</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20795295"/>
                  </a:ext>
                </a:extLst>
              </a:tr>
              <a:tr h="0">
                <a:tc>
                  <a:txBody>
                    <a:bodyPr/>
                    <a:lstStyle/>
                    <a:p>
                      <a:pPr algn="ctr">
                        <a:lnSpc>
                          <a:spcPct val="200000"/>
                        </a:lnSpc>
                        <a:spcAft>
                          <a:spcPts val="0"/>
                        </a:spcAft>
                      </a:pPr>
                      <a:r>
                        <a:rPr lang="zh-CN" sz="2000" kern="100">
                          <a:effectLst/>
                        </a:rPr>
                        <a:t>修改</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nchor="ctr"/>
                </a:tc>
                <a:tc gridSpan="3">
                  <a:txBody>
                    <a:bodyPr/>
                    <a:lstStyle/>
                    <a:p>
                      <a:pPr algn="just">
                        <a:lnSpc>
                          <a:spcPct val="200000"/>
                        </a:lnSpc>
                        <a:spcAft>
                          <a:spcPts val="0"/>
                        </a:spcAft>
                      </a:pPr>
                      <a:r>
                        <a:rPr lang="en-US" sz="2000" kern="100" dirty="0">
                          <a:effectLst/>
                        </a:rPr>
                        <a:t> </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87320303"/>
                  </a:ext>
                </a:extLst>
              </a:tr>
              <a:tr h="3465864">
                <a:tc gridSpan="4">
                  <a:txBody>
                    <a:bodyPr/>
                    <a:lstStyle/>
                    <a:p>
                      <a:pPr algn="just">
                        <a:lnSpc>
                          <a:spcPct val="150000"/>
                        </a:lnSpc>
                        <a:spcAft>
                          <a:spcPts val="0"/>
                        </a:spcAft>
                      </a:pPr>
                      <a:r>
                        <a:rPr lang="zh-CN" sz="2000" kern="100" dirty="0">
                          <a:effectLst/>
                        </a:rPr>
                        <a:t>会议内容： </a:t>
                      </a:r>
                    </a:p>
                    <a:p>
                      <a:pPr marL="342900" lvl="0" indent="-342900" algn="just">
                        <a:lnSpc>
                          <a:spcPct val="150000"/>
                        </a:lnSpc>
                        <a:spcAft>
                          <a:spcPts val="0"/>
                        </a:spcAft>
                        <a:buFont typeface="+mj-lt"/>
                        <a:buAutoNum type="arabicPeriod"/>
                      </a:pPr>
                      <a:r>
                        <a:rPr lang="zh-CN" sz="2000" kern="100" dirty="0">
                          <a:effectLst/>
                        </a:rPr>
                        <a:t>对学生代表和教师代表对于网站导航栏标题问题冲突进行了协商，采取的措施：</a:t>
                      </a:r>
                      <a:r>
                        <a:rPr lang="zh-CN" altLang="en-US" sz="2000" kern="100" dirty="0">
                          <a:effectLst/>
                        </a:rPr>
                        <a:t>选择备选</a:t>
                      </a:r>
                      <a:r>
                        <a:rPr lang="en-US" altLang="zh-CN" sz="2000" kern="100" dirty="0">
                          <a:effectLst/>
                        </a:rPr>
                        <a:t>2</a:t>
                      </a:r>
                      <a:r>
                        <a:rPr lang="zh-CN" altLang="en-US" sz="2000" kern="100" dirty="0">
                          <a:effectLst/>
                        </a:rPr>
                        <a:t>方式的导航栏设置</a:t>
                      </a:r>
                      <a:endParaRPr lang="en-US" altLang="zh-CN" sz="2000" kern="100" dirty="0">
                        <a:effectLst/>
                      </a:endParaRPr>
                    </a:p>
                    <a:p>
                      <a:pPr marL="342900" lvl="0" indent="-342900" algn="just">
                        <a:lnSpc>
                          <a:spcPct val="150000"/>
                        </a:lnSpc>
                        <a:spcAft>
                          <a:spcPts val="0"/>
                        </a:spcAft>
                        <a:buFont typeface="+mj-lt"/>
                        <a:buAutoNum type="arabicPeriod"/>
                      </a:pPr>
                      <a:r>
                        <a:rPr lang="zh-CN" sz="2000" kern="100" dirty="0">
                          <a:effectLst/>
                        </a:rPr>
                        <a:t>管理员代表和教师代表表示都应该拥有增、删、改课程的权限</a:t>
                      </a:r>
                    </a:p>
                    <a:p>
                      <a:pPr marL="342900" lvl="0" indent="-342900" algn="just">
                        <a:lnSpc>
                          <a:spcPct val="150000"/>
                        </a:lnSpc>
                        <a:spcAft>
                          <a:spcPts val="0"/>
                        </a:spcAft>
                        <a:buFont typeface="+mj-lt"/>
                        <a:buAutoNum type="arabicPeriod"/>
                      </a:pPr>
                      <a:r>
                        <a:rPr lang="zh-CN" sz="2000" kern="100" dirty="0">
                          <a:effectLst/>
                        </a:rPr>
                        <a:t>开发者代表表示对于移动端的网站在</a:t>
                      </a:r>
                      <a:r>
                        <a:rPr lang="en-US" sz="2000" kern="100" dirty="0">
                          <a:effectLst/>
                        </a:rPr>
                        <a:t>IOS</a:t>
                      </a:r>
                      <a:r>
                        <a:rPr lang="zh-CN" sz="2000" kern="100" dirty="0">
                          <a:effectLst/>
                        </a:rPr>
                        <a:t>平台上上传附件无法实现，应该在移动端删除上传附件功能</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38041249"/>
                  </a:ext>
                </a:extLst>
              </a:tr>
            </a:tbl>
          </a:graphicData>
        </a:graphic>
      </p:graphicFrame>
    </p:spTree>
    <p:extLst>
      <p:ext uri="{BB962C8B-B14F-4D97-AF65-F5344CB8AC3E}">
        <p14:creationId xmlns:p14="http://schemas.microsoft.com/office/powerpoint/2010/main" val="3540662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2</a:t>
            </a:r>
            <a:endParaRPr lang="zh-CN" altLang="en-US" sz="50000" dirty="0">
              <a:solidFill>
                <a:schemeClr val="bg1"/>
              </a:solidFill>
            </a:endParaRPr>
          </a:p>
        </p:txBody>
      </p:sp>
      <p:sp>
        <p:nvSpPr>
          <p:cNvPr id="4" name="矩形 3"/>
          <p:cNvSpPr/>
          <p:nvPr/>
        </p:nvSpPr>
        <p:spPr>
          <a:xfrm>
            <a:off x="6197850" y="2921169"/>
            <a:ext cx="4801310"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需求项目计划</a:t>
            </a:r>
          </a:p>
        </p:txBody>
      </p:sp>
    </p:spTree>
    <p:extLst>
      <p:ext uri="{BB962C8B-B14F-4D97-AF65-F5344CB8AC3E}">
        <p14:creationId xmlns:p14="http://schemas.microsoft.com/office/powerpoint/2010/main" val="39063560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175488" y="1037551"/>
            <a:ext cx="11111345" cy="1840697"/>
          </a:xfrm>
          <a:prstGeom prst="rect">
            <a:avLst/>
          </a:prstGeom>
        </p:spPr>
        <p:txBody>
          <a:bodyPr wrap="square">
            <a:spAutoFit/>
          </a:bodyPr>
          <a:lstStyle/>
          <a:p>
            <a:pPr>
              <a:lnSpc>
                <a:spcPct val="150000"/>
              </a:lnSpc>
            </a:pPr>
            <a:r>
              <a:rPr lang="zh-CN" altLang="en-US" sz="4000" b="1" dirty="0"/>
              <a:t>第二次</a:t>
            </a:r>
            <a:endParaRPr lang="en-US" altLang="zh-CN" sz="4000" b="1" dirty="0"/>
          </a:p>
          <a:p>
            <a:pPr>
              <a:lnSpc>
                <a:spcPct val="150000"/>
              </a:lnSpc>
            </a:pPr>
            <a:r>
              <a:rPr lang="en-US" altLang="zh-CN" sz="4000" b="1" dirty="0"/>
              <a:t>JAD</a:t>
            </a:r>
            <a:r>
              <a:rPr lang="zh-CN" altLang="en-US" sz="4000" b="1" dirty="0"/>
              <a:t>会议记录：</a:t>
            </a:r>
            <a:endParaRPr lang="zh-CN" altLang="en-US" sz="2800" b="1" kern="100" dirty="0">
              <a:cs typeface="Times New Roman" panose="02020603050405020304" pitchFamily="18" charset="0"/>
            </a:endParaRPr>
          </a:p>
        </p:txBody>
      </p:sp>
      <p:graphicFrame>
        <p:nvGraphicFramePr>
          <p:cNvPr id="5" name="表格 4">
            <a:extLst>
              <a:ext uri="{FF2B5EF4-FFF2-40B4-BE49-F238E27FC236}">
                <a16:creationId xmlns:a16="http://schemas.microsoft.com/office/drawing/2014/main" id="{B12AB4A8-B675-4FCF-943F-789999C9ED86}"/>
              </a:ext>
            </a:extLst>
          </p:cNvPr>
          <p:cNvGraphicFramePr>
            <a:graphicFrameLocks noGrp="1"/>
          </p:cNvGraphicFramePr>
          <p:nvPr>
            <p:extLst/>
          </p:nvPr>
        </p:nvGraphicFramePr>
        <p:xfrm>
          <a:off x="3185780" y="1126486"/>
          <a:ext cx="8830732" cy="5706534"/>
        </p:xfrm>
        <a:graphic>
          <a:graphicData uri="http://schemas.openxmlformats.org/drawingml/2006/table">
            <a:tbl>
              <a:tblPr>
                <a:tableStyleId>{5C22544A-7EE6-4342-B048-85BDC9FD1C3A}</a:tableStyleId>
              </a:tblPr>
              <a:tblGrid>
                <a:gridCol w="1228708">
                  <a:extLst>
                    <a:ext uri="{9D8B030D-6E8A-4147-A177-3AD203B41FA5}">
                      <a16:colId xmlns:a16="http://schemas.microsoft.com/office/drawing/2014/main" val="2072473283"/>
                    </a:ext>
                  </a:extLst>
                </a:gridCol>
                <a:gridCol w="3558077">
                  <a:extLst>
                    <a:ext uri="{9D8B030D-6E8A-4147-A177-3AD203B41FA5}">
                      <a16:colId xmlns:a16="http://schemas.microsoft.com/office/drawing/2014/main" val="4182165056"/>
                    </a:ext>
                  </a:extLst>
                </a:gridCol>
                <a:gridCol w="1132237">
                  <a:extLst>
                    <a:ext uri="{9D8B030D-6E8A-4147-A177-3AD203B41FA5}">
                      <a16:colId xmlns:a16="http://schemas.microsoft.com/office/drawing/2014/main" val="3890310010"/>
                    </a:ext>
                  </a:extLst>
                </a:gridCol>
                <a:gridCol w="2911710">
                  <a:extLst>
                    <a:ext uri="{9D8B030D-6E8A-4147-A177-3AD203B41FA5}">
                      <a16:colId xmlns:a16="http://schemas.microsoft.com/office/drawing/2014/main" val="3913822255"/>
                    </a:ext>
                  </a:extLst>
                </a:gridCol>
              </a:tblGrid>
              <a:tr h="493138">
                <a:tc>
                  <a:txBody>
                    <a:bodyPr/>
                    <a:lstStyle/>
                    <a:p>
                      <a:pPr algn="ctr">
                        <a:lnSpc>
                          <a:spcPct val="200000"/>
                        </a:lnSpc>
                        <a:spcAft>
                          <a:spcPts val="0"/>
                        </a:spcAft>
                      </a:pPr>
                      <a:r>
                        <a:rPr lang="zh-CN" sz="1400" kern="100" dirty="0">
                          <a:effectLst/>
                        </a:rPr>
                        <a:t>会议地点</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理</a:t>
                      </a:r>
                      <a:r>
                        <a:rPr lang="en-US" sz="1400" kern="100">
                          <a:effectLst/>
                        </a:rPr>
                        <a:t>4-508</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ctr">
                        <a:lnSpc>
                          <a:spcPct val="200000"/>
                        </a:lnSpc>
                        <a:spcAft>
                          <a:spcPts val="0"/>
                        </a:spcAft>
                      </a:pPr>
                      <a:r>
                        <a:rPr lang="zh-CN" sz="1400" kern="100">
                          <a:effectLst/>
                        </a:rPr>
                        <a:t>会议时间</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en-US" sz="1400" kern="100">
                          <a:effectLst/>
                        </a:rPr>
                        <a:t>2019/1/3</a:t>
                      </a:r>
                      <a:endParaRPr lang="zh-CN" sz="1400" kern="100">
                        <a:effectLst/>
                      </a:endParaRPr>
                    </a:p>
                    <a:p>
                      <a:pPr algn="just">
                        <a:spcAft>
                          <a:spcPts val="0"/>
                        </a:spcAft>
                      </a:pPr>
                      <a:r>
                        <a:rPr lang="en-US" sz="1400" kern="100">
                          <a:effectLst/>
                        </a:rPr>
                        <a:t>18.00-18.30</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extLst>
                  <a:ext uri="{0D108BD9-81ED-4DB2-BD59-A6C34878D82A}">
                    <a16:rowId xmlns:a16="http://schemas.microsoft.com/office/drawing/2014/main" val="3288908904"/>
                  </a:ext>
                </a:extLst>
              </a:tr>
              <a:tr h="422764">
                <a:tc>
                  <a:txBody>
                    <a:bodyPr/>
                    <a:lstStyle/>
                    <a:p>
                      <a:pPr algn="ctr">
                        <a:lnSpc>
                          <a:spcPct val="200000"/>
                        </a:lnSpc>
                        <a:spcAft>
                          <a:spcPts val="0"/>
                        </a:spcAft>
                      </a:pPr>
                      <a:r>
                        <a:rPr lang="zh-CN" sz="1400" kern="100" dirty="0">
                          <a:effectLst/>
                        </a:rPr>
                        <a:t>主 持 人</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夏昌灏</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ctr">
                        <a:lnSpc>
                          <a:spcPct val="200000"/>
                        </a:lnSpc>
                        <a:spcAft>
                          <a:spcPts val="0"/>
                        </a:spcAft>
                      </a:pPr>
                      <a:r>
                        <a:rPr lang="zh-CN" sz="1400" kern="100" dirty="0">
                          <a:effectLst/>
                        </a:rPr>
                        <a:t>记录人</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夏昌灏</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extLst>
                  <a:ext uri="{0D108BD9-81ED-4DB2-BD59-A6C34878D82A}">
                    <a16:rowId xmlns:a16="http://schemas.microsoft.com/office/drawing/2014/main" val="988675561"/>
                  </a:ext>
                </a:extLst>
              </a:tr>
              <a:tr h="493138">
                <a:tc>
                  <a:txBody>
                    <a:bodyPr/>
                    <a:lstStyle/>
                    <a:p>
                      <a:pPr algn="ctr">
                        <a:lnSpc>
                          <a:spcPct val="200000"/>
                        </a:lnSpc>
                        <a:spcAft>
                          <a:spcPts val="0"/>
                        </a:spcAft>
                      </a:pPr>
                      <a:r>
                        <a:rPr lang="zh-CN" sz="1400" kern="100">
                          <a:effectLst/>
                        </a:rPr>
                        <a:t>参会人员</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nchor="ctr"/>
                </a:tc>
                <a:tc gridSpan="3">
                  <a:txBody>
                    <a:bodyPr/>
                    <a:lstStyle/>
                    <a:p>
                      <a:pPr algn="just">
                        <a:spcAft>
                          <a:spcPts val="0"/>
                        </a:spcAft>
                      </a:pPr>
                      <a:r>
                        <a:rPr lang="zh-CN" sz="1400" kern="100" dirty="0">
                          <a:effectLst/>
                        </a:rPr>
                        <a:t>杨枨（教师代表）、陈尚辉（管理员代表）、沈启航（开发者代表）、王飞钢</a:t>
                      </a:r>
                      <a:r>
                        <a:rPr lang="en-US" sz="1400" kern="100" dirty="0">
                          <a:effectLst/>
                        </a:rPr>
                        <a:t>(</a:t>
                      </a:r>
                      <a:r>
                        <a:rPr lang="zh-CN" sz="1400" kern="100" dirty="0">
                          <a:effectLst/>
                        </a:rPr>
                        <a:t>学生代表</a:t>
                      </a:r>
                      <a:r>
                        <a:rPr lang="en-US" sz="1400" kern="100" dirty="0">
                          <a:effectLst/>
                        </a:rPr>
                        <a:t>)</a:t>
                      </a:r>
                      <a:r>
                        <a:rPr lang="zh-CN" sz="1400" kern="100" dirty="0">
                          <a:effectLst/>
                        </a:rPr>
                        <a:t>、胡锦波（游客代表）、黄浩峰、夏昌灏、吴荣欣、叶忠杰</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20984619"/>
                  </a:ext>
                </a:extLst>
              </a:tr>
              <a:tr h="422764">
                <a:tc>
                  <a:txBody>
                    <a:bodyPr/>
                    <a:lstStyle/>
                    <a:p>
                      <a:pPr algn="ctr">
                        <a:lnSpc>
                          <a:spcPct val="200000"/>
                        </a:lnSpc>
                        <a:spcAft>
                          <a:spcPts val="0"/>
                        </a:spcAft>
                      </a:pPr>
                      <a:r>
                        <a:rPr lang="zh-CN" sz="1400" kern="100">
                          <a:effectLst/>
                        </a:rPr>
                        <a:t>修改</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nchor="ctr"/>
                </a:tc>
                <a:tc gridSpan="3">
                  <a:txBody>
                    <a:bodyPr/>
                    <a:lstStyle/>
                    <a:p>
                      <a:pPr algn="just">
                        <a:lnSpc>
                          <a:spcPct val="200000"/>
                        </a:lnSpc>
                        <a:spcAft>
                          <a:spcPts val="0"/>
                        </a:spcAft>
                      </a:pPr>
                      <a:r>
                        <a:rPr lang="en-US" sz="1400" kern="100">
                          <a:effectLst/>
                        </a:rPr>
                        <a:t> </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71382831"/>
                  </a:ext>
                </a:extLst>
              </a:tr>
              <a:tr h="3874730">
                <a:tc gridSpan="4">
                  <a:txBody>
                    <a:bodyPr/>
                    <a:lstStyle/>
                    <a:p>
                      <a:pPr algn="just">
                        <a:lnSpc>
                          <a:spcPct val="200000"/>
                        </a:lnSpc>
                        <a:spcAft>
                          <a:spcPts val="0"/>
                        </a:spcAft>
                      </a:pPr>
                      <a:r>
                        <a:rPr lang="zh-CN" sz="1400" kern="100" dirty="0">
                          <a:effectLst/>
                        </a:rPr>
                        <a:t>会议内容： </a:t>
                      </a:r>
                    </a:p>
                    <a:p>
                      <a:pPr marL="342900" lvl="0" indent="-342900" algn="just">
                        <a:lnSpc>
                          <a:spcPct val="200000"/>
                        </a:lnSpc>
                        <a:spcAft>
                          <a:spcPts val="0"/>
                        </a:spcAft>
                        <a:buFont typeface="+mj-lt"/>
                        <a:buAutoNum type="arabicPeriod"/>
                      </a:pPr>
                      <a:r>
                        <a:rPr lang="zh-CN" sz="1400" kern="100" dirty="0">
                          <a:effectLst/>
                        </a:rPr>
                        <a:t>对学生代表和教师代表对于网站导航栏标题问题冲突进行了协商，采取的措施：查看了各个预备方案，并且教师用户代表与学生用户代表达成了一致，采用了同一方案（备选方案</a:t>
                      </a:r>
                      <a:r>
                        <a:rPr lang="en-US" sz="1400" kern="100" dirty="0">
                          <a:effectLst/>
                        </a:rPr>
                        <a:t>2</a:t>
                      </a:r>
                      <a:r>
                        <a:rPr lang="zh-CN" sz="1400" kern="100" dirty="0">
                          <a:effectLst/>
                        </a:rPr>
                        <a:t>）。</a:t>
                      </a:r>
                    </a:p>
                    <a:p>
                      <a:pPr marL="228600" algn="just">
                        <a:lnSpc>
                          <a:spcPct val="200000"/>
                        </a:lnSpc>
                        <a:spcAft>
                          <a:spcPts val="0"/>
                        </a:spcAft>
                      </a:pPr>
                      <a:r>
                        <a:rPr lang="zh-CN" sz="1400" kern="100" dirty="0">
                          <a:effectLst/>
                        </a:rPr>
                        <a:t>原始方案：</a:t>
                      </a:r>
                    </a:p>
                    <a:p>
                      <a:pPr marL="228600" algn="just">
                        <a:lnSpc>
                          <a:spcPct val="200000"/>
                        </a:lnSpc>
                        <a:spcAft>
                          <a:spcPts val="0"/>
                        </a:spcAft>
                      </a:pPr>
                      <a:r>
                        <a:rPr lang="zh-CN" sz="1400" kern="100" dirty="0">
                          <a:effectLst/>
                        </a:rPr>
                        <a:t>备选方案</a:t>
                      </a:r>
                      <a:r>
                        <a:rPr lang="en-US" sz="1400" kern="100" dirty="0">
                          <a:effectLst/>
                        </a:rPr>
                        <a:t>1</a:t>
                      </a:r>
                      <a:r>
                        <a:rPr lang="zh-CN" sz="1400" kern="100" dirty="0">
                          <a:effectLst/>
                        </a:rPr>
                        <a:t>：</a:t>
                      </a:r>
                    </a:p>
                    <a:p>
                      <a:pPr marL="228600" algn="just">
                        <a:lnSpc>
                          <a:spcPct val="200000"/>
                        </a:lnSpc>
                        <a:spcAft>
                          <a:spcPts val="0"/>
                        </a:spcAft>
                      </a:pPr>
                      <a:r>
                        <a:rPr lang="zh-CN" sz="1400" kern="100" dirty="0">
                          <a:effectLst/>
                        </a:rPr>
                        <a:t>备选方案</a:t>
                      </a:r>
                      <a:r>
                        <a:rPr lang="en-US" sz="1400" kern="100" dirty="0">
                          <a:effectLst/>
                        </a:rPr>
                        <a:t>2</a:t>
                      </a:r>
                      <a:r>
                        <a:rPr lang="zh-CN" sz="1400" kern="100" dirty="0">
                          <a:effectLst/>
                        </a:rPr>
                        <a:t>（一致采用）：</a:t>
                      </a:r>
                    </a:p>
                    <a:p>
                      <a:pPr marL="228600" algn="just">
                        <a:lnSpc>
                          <a:spcPct val="200000"/>
                        </a:lnSpc>
                        <a:spcAft>
                          <a:spcPts val="0"/>
                        </a:spcAft>
                      </a:pPr>
                      <a:r>
                        <a:rPr lang="zh-CN" sz="1400" kern="100" dirty="0">
                          <a:effectLst/>
                        </a:rPr>
                        <a:t>备选方案</a:t>
                      </a:r>
                      <a:r>
                        <a:rPr lang="en-US" sz="1400" kern="100" dirty="0">
                          <a:effectLst/>
                        </a:rPr>
                        <a:t>3</a:t>
                      </a:r>
                      <a:r>
                        <a:rPr lang="zh-CN" sz="1400" kern="100" dirty="0">
                          <a:effectLst/>
                        </a:rPr>
                        <a:t>：</a:t>
                      </a:r>
                    </a:p>
                    <a:p>
                      <a:pPr marL="342900" lvl="0" indent="-342900" algn="just">
                        <a:lnSpc>
                          <a:spcPct val="200000"/>
                        </a:lnSpc>
                        <a:spcAft>
                          <a:spcPts val="0"/>
                        </a:spcAft>
                        <a:buFont typeface="+mj-lt"/>
                        <a:buAutoNum type="arabicPeriod"/>
                      </a:pPr>
                      <a:r>
                        <a:rPr lang="zh-CN" sz="1400" kern="100" dirty="0">
                          <a:effectLst/>
                        </a:rPr>
                        <a:t>开发者代表表示对于移动端的网站在</a:t>
                      </a:r>
                      <a:r>
                        <a:rPr lang="en-US" sz="1400" kern="100" dirty="0">
                          <a:effectLst/>
                        </a:rPr>
                        <a:t>IOS</a:t>
                      </a:r>
                      <a:r>
                        <a:rPr lang="zh-CN" sz="1400" kern="100" dirty="0">
                          <a:effectLst/>
                        </a:rPr>
                        <a:t>平台上上传附件无法实现，应该在移动端删除上传附件功能</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29331950"/>
                  </a:ext>
                </a:extLst>
              </a:tr>
            </a:tbl>
          </a:graphicData>
        </a:graphic>
      </p:graphicFrame>
      <p:pic>
        <p:nvPicPr>
          <p:cNvPr id="1028" name="Picture 4">
            <a:extLst>
              <a:ext uri="{FF2B5EF4-FFF2-40B4-BE49-F238E27FC236}">
                <a16:creationId xmlns:a16="http://schemas.microsoft.com/office/drawing/2014/main" id="{6AC4BAA7-FD16-4370-949C-8A96709BC0F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43427" y="4248438"/>
            <a:ext cx="2375465"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C378D97B-ADA3-4502-9B5E-46DB7E28E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3427" y="4678671"/>
            <a:ext cx="2370299"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4155BFCF-30D2-401A-B179-AC68DD8E986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8576" y="5122866"/>
            <a:ext cx="2375463"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a:extLst>
              <a:ext uri="{FF2B5EF4-FFF2-40B4-BE49-F238E27FC236}">
                <a16:creationId xmlns:a16="http://schemas.microsoft.com/office/drawing/2014/main" id="{4A5A7061-B299-459E-BD58-D1154E6DC86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34056" y="5567061"/>
            <a:ext cx="2384614" cy="413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4932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12 </a:t>
            </a:r>
            <a:endParaRPr lang="zh-CN" altLang="en-US" sz="50000" dirty="0">
              <a:solidFill>
                <a:schemeClr val="bg1"/>
              </a:solidFill>
            </a:endParaRPr>
          </a:p>
        </p:txBody>
      </p:sp>
      <p:sp>
        <p:nvSpPr>
          <p:cNvPr id="4" name="矩形 3"/>
          <p:cNvSpPr/>
          <p:nvPr/>
        </p:nvSpPr>
        <p:spPr>
          <a:xfrm>
            <a:off x="6096000" y="2776141"/>
            <a:ext cx="1648204" cy="1015661"/>
          </a:xfrm>
          <a:prstGeom prst="rect">
            <a:avLst/>
          </a:prstGeom>
        </p:spPr>
        <p:txBody>
          <a:bodyPr wrap="none" lIns="91438" tIns="45719" rIns="91438" bIns="45719">
            <a:spAutoFit/>
          </a:bodyPr>
          <a:lstStyle/>
          <a:p>
            <a:r>
              <a:rPr lang="en-US" altLang="zh-CN" sz="6000" b="1" dirty="0">
                <a:solidFill>
                  <a:schemeClr val="bg1"/>
                </a:solidFill>
                <a:latin typeface="微软雅黑" panose="020B0503020204020204" pitchFamily="34" charset="-122"/>
                <a:ea typeface="微软雅黑" panose="020B0503020204020204" pitchFamily="34" charset="-122"/>
              </a:rPr>
              <a:t>SRS</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190906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en-US" altLang="zh-CN" sz="4000" dirty="0">
                <a:latin typeface="Century Gothic"/>
              </a:rPr>
              <a:t>SRS</a:t>
            </a:r>
            <a:endParaRPr kumimoji="1" lang="zh-CN" altLang="en-US" sz="4000" dirty="0">
              <a:latin typeface="Century Gothic"/>
            </a:endParaRPr>
          </a:p>
        </p:txBody>
      </p:sp>
      <p:pic>
        <p:nvPicPr>
          <p:cNvPr id="8" name="图片 7">
            <a:extLst>
              <a:ext uri="{FF2B5EF4-FFF2-40B4-BE49-F238E27FC236}">
                <a16:creationId xmlns:a16="http://schemas.microsoft.com/office/drawing/2014/main" id="{51260E6C-2B10-4C00-804D-0F3DD6A25F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509" y="1320800"/>
            <a:ext cx="3388811" cy="4991100"/>
          </a:xfrm>
          <a:prstGeom prst="rect">
            <a:avLst/>
          </a:prstGeom>
        </p:spPr>
      </p:pic>
      <p:pic>
        <p:nvPicPr>
          <p:cNvPr id="10" name="图片 9">
            <a:extLst>
              <a:ext uri="{FF2B5EF4-FFF2-40B4-BE49-F238E27FC236}">
                <a16:creationId xmlns:a16="http://schemas.microsoft.com/office/drawing/2014/main" id="{04590F8F-6B39-455B-BAEC-FFDAB321E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1320" y="1447307"/>
            <a:ext cx="3092280" cy="5108243"/>
          </a:xfrm>
          <a:prstGeom prst="rect">
            <a:avLst/>
          </a:prstGeom>
        </p:spPr>
      </p:pic>
      <p:pic>
        <p:nvPicPr>
          <p:cNvPr id="12" name="图片 11">
            <a:extLst>
              <a:ext uri="{FF2B5EF4-FFF2-40B4-BE49-F238E27FC236}">
                <a16:creationId xmlns:a16="http://schemas.microsoft.com/office/drawing/2014/main" id="{B047C1E8-3A3C-4880-AB18-1DDE6B3A57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6300" y="1447307"/>
            <a:ext cx="2919840" cy="4864593"/>
          </a:xfrm>
          <a:prstGeom prst="rect">
            <a:avLst/>
          </a:prstGeom>
        </p:spPr>
      </p:pic>
      <p:pic>
        <p:nvPicPr>
          <p:cNvPr id="14" name="图片 13">
            <a:extLst>
              <a:ext uri="{FF2B5EF4-FFF2-40B4-BE49-F238E27FC236}">
                <a16:creationId xmlns:a16="http://schemas.microsoft.com/office/drawing/2014/main" id="{D545A974-87B6-48F6-BC38-7DFB6A5C3B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74660" y="1660388"/>
            <a:ext cx="3154280" cy="1254405"/>
          </a:xfrm>
          <a:prstGeom prst="rect">
            <a:avLst/>
          </a:prstGeom>
        </p:spPr>
      </p:pic>
      <p:sp>
        <p:nvSpPr>
          <p:cNvPr id="19" name="矩形 18">
            <a:extLst>
              <a:ext uri="{FF2B5EF4-FFF2-40B4-BE49-F238E27FC236}">
                <a16:creationId xmlns:a16="http://schemas.microsoft.com/office/drawing/2014/main" id="{5523C2BC-6EB0-4739-AD24-2F428C7CCEAA}"/>
              </a:ext>
            </a:extLst>
          </p:cNvPr>
          <p:cNvSpPr/>
          <p:nvPr/>
        </p:nvSpPr>
        <p:spPr>
          <a:xfrm>
            <a:off x="348146" y="982278"/>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共</a:t>
            </a:r>
            <a:r>
              <a:rPr lang="en-US" altLang="zh-CN" sz="2800" b="1" kern="100" dirty="0">
                <a:cs typeface="Times New Roman" panose="02020603050405020304" pitchFamily="18" charset="0"/>
              </a:rPr>
              <a:t>380</a:t>
            </a:r>
            <a:r>
              <a:rPr lang="zh-CN" altLang="en-US" sz="2800" b="1" kern="100" dirty="0">
                <a:cs typeface="Times New Roman" panose="02020603050405020304" pitchFamily="18" charset="0"/>
              </a:rPr>
              <a:t>页，详见</a:t>
            </a:r>
            <a:r>
              <a:rPr lang="en-US" altLang="zh-CN" sz="2800" b="1" kern="100" dirty="0">
                <a:cs typeface="Times New Roman" panose="02020603050405020304" pitchFamily="18" charset="0"/>
              </a:rPr>
              <a:t>PRD2018-G10-</a:t>
            </a:r>
            <a:r>
              <a:rPr lang="zh-CN" altLang="en-US" sz="2800" b="1" kern="100" dirty="0">
                <a:cs typeface="Times New Roman" panose="02020603050405020304" pitchFamily="18" charset="0"/>
              </a:rPr>
              <a:t>软件需求规格书</a:t>
            </a:r>
          </a:p>
        </p:txBody>
      </p:sp>
    </p:spTree>
    <p:extLst>
      <p:ext uri="{BB962C8B-B14F-4D97-AF65-F5344CB8AC3E}">
        <p14:creationId xmlns:p14="http://schemas.microsoft.com/office/powerpoint/2010/main" val="5236364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13 </a:t>
            </a:r>
            <a:endParaRPr lang="zh-CN" altLang="en-US" sz="50000" dirty="0">
              <a:solidFill>
                <a:schemeClr val="bg1"/>
              </a:solidFill>
            </a:endParaRPr>
          </a:p>
        </p:txBody>
      </p:sp>
      <p:sp>
        <p:nvSpPr>
          <p:cNvPr id="4" name="矩形 3"/>
          <p:cNvSpPr/>
          <p:nvPr/>
        </p:nvSpPr>
        <p:spPr>
          <a:xfrm>
            <a:off x="6096000" y="2776141"/>
            <a:ext cx="3262428"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需求管理</a:t>
            </a:r>
          </a:p>
        </p:txBody>
      </p:sp>
    </p:spTree>
    <p:extLst>
      <p:ext uri="{BB962C8B-B14F-4D97-AF65-F5344CB8AC3E}">
        <p14:creationId xmlns:p14="http://schemas.microsoft.com/office/powerpoint/2010/main" val="42931167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14 </a:t>
            </a:r>
            <a:endParaRPr lang="zh-CN" altLang="en-US" sz="50000" dirty="0">
              <a:solidFill>
                <a:schemeClr val="bg1"/>
              </a:solidFill>
            </a:endParaRPr>
          </a:p>
        </p:txBody>
      </p:sp>
      <p:sp>
        <p:nvSpPr>
          <p:cNvPr id="4" name="矩形 3"/>
          <p:cNvSpPr/>
          <p:nvPr/>
        </p:nvSpPr>
        <p:spPr>
          <a:xfrm>
            <a:off x="6096000" y="2776141"/>
            <a:ext cx="3262428"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需求变更</a:t>
            </a:r>
          </a:p>
        </p:txBody>
      </p:sp>
    </p:spTree>
    <p:extLst>
      <p:ext uri="{BB962C8B-B14F-4D97-AF65-F5344CB8AC3E}">
        <p14:creationId xmlns:p14="http://schemas.microsoft.com/office/powerpoint/2010/main" val="14403964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需求变更</a:t>
            </a:r>
          </a:p>
        </p:txBody>
      </p:sp>
      <p:pic>
        <p:nvPicPr>
          <p:cNvPr id="5" name="图片 4">
            <a:extLst>
              <a:ext uri="{FF2B5EF4-FFF2-40B4-BE49-F238E27FC236}">
                <a16:creationId xmlns:a16="http://schemas.microsoft.com/office/drawing/2014/main" id="{91CCF652-B62F-470C-B444-50472AF54D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5184" y="1656060"/>
            <a:ext cx="8823336" cy="3868440"/>
          </a:xfrm>
          <a:prstGeom prst="rect">
            <a:avLst/>
          </a:prstGeom>
        </p:spPr>
      </p:pic>
      <p:sp>
        <p:nvSpPr>
          <p:cNvPr id="7" name="矩形 6">
            <a:extLst>
              <a:ext uri="{FF2B5EF4-FFF2-40B4-BE49-F238E27FC236}">
                <a16:creationId xmlns:a16="http://schemas.microsoft.com/office/drawing/2014/main" id="{9027448A-BC56-414A-A3B6-AEF3F66DB004}"/>
              </a:ext>
            </a:extLst>
          </p:cNvPr>
          <p:cNvSpPr/>
          <p:nvPr/>
        </p:nvSpPr>
        <p:spPr>
          <a:xfrm>
            <a:off x="310046" y="1561434"/>
            <a:ext cx="11111345" cy="671851"/>
          </a:xfrm>
          <a:prstGeom prst="rect">
            <a:avLst/>
          </a:prstGeom>
        </p:spPr>
        <p:txBody>
          <a:bodyPr wrap="square">
            <a:spAutoFit/>
          </a:bodyPr>
          <a:lstStyle/>
          <a:p>
            <a:pPr>
              <a:lnSpc>
                <a:spcPct val="150000"/>
              </a:lnSpc>
            </a:pPr>
            <a:r>
              <a:rPr lang="en-US" altLang="zh-CN" sz="2800" b="1" kern="100" dirty="0">
                <a:cs typeface="Times New Roman" panose="02020603050405020304" pitchFamily="18" charset="0"/>
              </a:rPr>
              <a:t>CCB</a:t>
            </a:r>
            <a:r>
              <a:rPr lang="zh-CN" altLang="en-US" sz="2800" b="1" kern="100" dirty="0">
                <a:cs typeface="Times New Roman" panose="02020603050405020304" pitchFamily="18" charset="0"/>
              </a:rPr>
              <a:t>章程：</a:t>
            </a:r>
          </a:p>
        </p:txBody>
      </p:sp>
    </p:spTree>
    <p:extLst>
      <p:ext uri="{BB962C8B-B14F-4D97-AF65-F5344CB8AC3E}">
        <p14:creationId xmlns:p14="http://schemas.microsoft.com/office/powerpoint/2010/main" val="18925826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需求变更</a:t>
            </a:r>
          </a:p>
        </p:txBody>
      </p:sp>
      <p:sp>
        <p:nvSpPr>
          <p:cNvPr id="7" name="矩形 6">
            <a:extLst>
              <a:ext uri="{FF2B5EF4-FFF2-40B4-BE49-F238E27FC236}">
                <a16:creationId xmlns:a16="http://schemas.microsoft.com/office/drawing/2014/main" id="{9027448A-BC56-414A-A3B6-AEF3F66DB004}"/>
              </a:ext>
            </a:extLst>
          </p:cNvPr>
          <p:cNvSpPr/>
          <p:nvPr/>
        </p:nvSpPr>
        <p:spPr>
          <a:xfrm>
            <a:off x="310046" y="1561434"/>
            <a:ext cx="11111345" cy="671851"/>
          </a:xfrm>
          <a:prstGeom prst="rect">
            <a:avLst/>
          </a:prstGeom>
        </p:spPr>
        <p:txBody>
          <a:bodyPr wrap="square">
            <a:spAutoFit/>
          </a:bodyPr>
          <a:lstStyle/>
          <a:p>
            <a:pPr>
              <a:lnSpc>
                <a:spcPct val="150000"/>
              </a:lnSpc>
            </a:pPr>
            <a:r>
              <a:rPr lang="en-US" altLang="zh-CN" sz="2800" b="1" kern="100" dirty="0">
                <a:cs typeface="Times New Roman" panose="02020603050405020304" pitchFamily="18" charset="0"/>
              </a:rPr>
              <a:t>CCB</a:t>
            </a:r>
            <a:r>
              <a:rPr lang="zh-CN" altLang="en-US" sz="2800" b="1" kern="100" dirty="0">
                <a:cs typeface="Times New Roman" panose="02020603050405020304" pitchFamily="18" charset="0"/>
              </a:rPr>
              <a:t>章程：</a:t>
            </a:r>
          </a:p>
        </p:txBody>
      </p:sp>
      <p:pic>
        <p:nvPicPr>
          <p:cNvPr id="8" name="图片 7">
            <a:extLst>
              <a:ext uri="{FF2B5EF4-FFF2-40B4-BE49-F238E27FC236}">
                <a16:creationId xmlns:a16="http://schemas.microsoft.com/office/drawing/2014/main" id="{4E2AA200-92A0-41E1-A1DB-D83921A6C3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2570" y="1298276"/>
            <a:ext cx="6467830" cy="5450418"/>
          </a:xfrm>
          <a:prstGeom prst="rect">
            <a:avLst/>
          </a:prstGeom>
        </p:spPr>
      </p:pic>
    </p:spTree>
    <p:extLst>
      <p:ext uri="{BB962C8B-B14F-4D97-AF65-F5344CB8AC3E}">
        <p14:creationId xmlns:p14="http://schemas.microsoft.com/office/powerpoint/2010/main" val="36974252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需求变更</a:t>
            </a:r>
          </a:p>
        </p:txBody>
      </p:sp>
      <p:sp>
        <p:nvSpPr>
          <p:cNvPr id="7" name="矩形 6">
            <a:extLst>
              <a:ext uri="{FF2B5EF4-FFF2-40B4-BE49-F238E27FC236}">
                <a16:creationId xmlns:a16="http://schemas.microsoft.com/office/drawing/2014/main" id="{9027448A-BC56-414A-A3B6-AEF3F66DB004}"/>
              </a:ext>
            </a:extLst>
          </p:cNvPr>
          <p:cNvSpPr/>
          <p:nvPr/>
        </p:nvSpPr>
        <p:spPr>
          <a:xfrm>
            <a:off x="310046" y="1561434"/>
            <a:ext cx="11111345" cy="671851"/>
          </a:xfrm>
          <a:prstGeom prst="rect">
            <a:avLst/>
          </a:prstGeom>
        </p:spPr>
        <p:txBody>
          <a:bodyPr wrap="square">
            <a:spAutoFit/>
          </a:bodyPr>
          <a:lstStyle/>
          <a:p>
            <a:pPr>
              <a:lnSpc>
                <a:spcPct val="150000"/>
              </a:lnSpc>
            </a:pPr>
            <a:r>
              <a:rPr lang="en-US" altLang="zh-CN" sz="2800" b="1" kern="100" dirty="0">
                <a:cs typeface="Times New Roman" panose="02020603050405020304" pitchFamily="18" charset="0"/>
              </a:rPr>
              <a:t>CCB</a:t>
            </a:r>
            <a:r>
              <a:rPr lang="zh-CN" altLang="en-US" sz="2800" b="1" kern="100" dirty="0">
                <a:cs typeface="Times New Roman" panose="02020603050405020304" pitchFamily="18" charset="0"/>
              </a:rPr>
              <a:t>章程：</a:t>
            </a:r>
          </a:p>
        </p:txBody>
      </p:sp>
      <p:pic>
        <p:nvPicPr>
          <p:cNvPr id="5" name="图片 4" descr="C:\Users\杰宝\AppData\Local\Temp\WeChat Files\61c8552a86e6bd5f872752ea8ff4a9b.jpg">
            <a:extLst>
              <a:ext uri="{FF2B5EF4-FFF2-40B4-BE49-F238E27FC236}">
                <a16:creationId xmlns:a16="http://schemas.microsoft.com/office/drawing/2014/main" id="{B421E91C-F6E4-44F8-9222-D65B75E8C56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03992" y="1143763"/>
            <a:ext cx="5252608" cy="5411787"/>
          </a:xfrm>
          <a:prstGeom prst="rect">
            <a:avLst/>
          </a:prstGeom>
          <a:noFill/>
          <a:ln>
            <a:noFill/>
          </a:ln>
        </p:spPr>
      </p:pic>
    </p:spTree>
    <p:extLst>
      <p:ext uri="{BB962C8B-B14F-4D97-AF65-F5344CB8AC3E}">
        <p14:creationId xmlns:p14="http://schemas.microsoft.com/office/powerpoint/2010/main" val="32860840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15 </a:t>
            </a:r>
            <a:endParaRPr lang="zh-CN" altLang="en-US" sz="50000" dirty="0">
              <a:solidFill>
                <a:schemeClr val="bg1"/>
              </a:solidFill>
            </a:endParaRPr>
          </a:p>
        </p:txBody>
      </p:sp>
      <p:sp>
        <p:nvSpPr>
          <p:cNvPr id="4" name="矩形 3"/>
          <p:cNvSpPr/>
          <p:nvPr/>
        </p:nvSpPr>
        <p:spPr>
          <a:xfrm>
            <a:off x="6096000" y="2776141"/>
            <a:ext cx="3262428"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后续文档</a:t>
            </a:r>
          </a:p>
        </p:txBody>
      </p:sp>
    </p:spTree>
    <p:extLst>
      <p:ext uri="{BB962C8B-B14F-4D97-AF65-F5344CB8AC3E}">
        <p14:creationId xmlns:p14="http://schemas.microsoft.com/office/powerpoint/2010/main" val="13648665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后续文档</a:t>
            </a:r>
          </a:p>
        </p:txBody>
      </p:sp>
      <p:pic>
        <p:nvPicPr>
          <p:cNvPr id="4" name="图片 3">
            <a:extLst>
              <a:ext uri="{FF2B5EF4-FFF2-40B4-BE49-F238E27FC236}">
                <a16:creationId xmlns:a16="http://schemas.microsoft.com/office/drawing/2014/main" id="{096C3E48-045F-4454-9F8C-D78F3FA9A8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9748" y="1906068"/>
            <a:ext cx="9352504" cy="2441786"/>
          </a:xfrm>
          <a:prstGeom prst="rect">
            <a:avLst/>
          </a:prstGeom>
        </p:spPr>
      </p:pic>
      <p:sp>
        <p:nvSpPr>
          <p:cNvPr id="11" name="矩形 10">
            <a:extLst>
              <a:ext uri="{FF2B5EF4-FFF2-40B4-BE49-F238E27FC236}">
                <a16:creationId xmlns:a16="http://schemas.microsoft.com/office/drawing/2014/main" id="{C7330930-AA1E-4AF1-8C10-CA6857A612A3}"/>
              </a:ext>
            </a:extLst>
          </p:cNvPr>
          <p:cNvSpPr/>
          <p:nvPr/>
        </p:nvSpPr>
        <p:spPr>
          <a:xfrm>
            <a:off x="4729646" y="4951932"/>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详见具体文档</a:t>
            </a:r>
          </a:p>
        </p:txBody>
      </p:sp>
    </p:spTree>
    <p:extLst>
      <p:ext uri="{BB962C8B-B14F-4D97-AF65-F5344CB8AC3E}">
        <p14:creationId xmlns:p14="http://schemas.microsoft.com/office/powerpoint/2010/main" val="617147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范围管理计划：</a:t>
            </a:r>
          </a:p>
        </p:txBody>
      </p:sp>
      <p:pic>
        <p:nvPicPr>
          <p:cNvPr id="5" name="图片 4">
            <a:extLst>
              <a:ext uri="{FF2B5EF4-FFF2-40B4-BE49-F238E27FC236}">
                <a16:creationId xmlns:a16="http://schemas.microsoft.com/office/drawing/2014/main" id="{9A3E9B27-CC7F-4F4D-89B0-1F652B60C6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3650" y="1981200"/>
            <a:ext cx="10488349" cy="4594518"/>
          </a:xfrm>
          <a:prstGeom prst="rect">
            <a:avLst/>
          </a:prstGeom>
        </p:spPr>
      </p:pic>
    </p:spTree>
    <p:extLst>
      <p:ext uri="{BB962C8B-B14F-4D97-AF65-F5344CB8AC3E}">
        <p14:creationId xmlns:p14="http://schemas.microsoft.com/office/powerpoint/2010/main" val="296237373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16 </a:t>
            </a:r>
            <a:endParaRPr lang="zh-CN" altLang="en-US" sz="50000" dirty="0">
              <a:solidFill>
                <a:schemeClr val="bg1"/>
              </a:solidFill>
            </a:endParaRPr>
          </a:p>
        </p:txBody>
      </p:sp>
      <p:sp>
        <p:nvSpPr>
          <p:cNvPr id="4" name="矩形 3"/>
          <p:cNvSpPr/>
          <p:nvPr/>
        </p:nvSpPr>
        <p:spPr>
          <a:xfrm>
            <a:off x="6096000" y="2776141"/>
            <a:ext cx="5693606" cy="1015661"/>
          </a:xfrm>
          <a:prstGeom prst="rect">
            <a:avLst/>
          </a:prstGeom>
        </p:spPr>
        <p:txBody>
          <a:bodyPr wrap="none" lIns="91438" tIns="45719" rIns="91438" bIns="45719">
            <a:spAutoFit/>
          </a:bodyPr>
          <a:lstStyle/>
          <a:p>
            <a:r>
              <a:rPr lang="en-US" altLang="zh-CN" sz="6000" b="1" dirty="0">
                <a:solidFill>
                  <a:schemeClr val="bg1"/>
                </a:solidFill>
                <a:latin typeface="微软雅黑" panose="020B0503020204020204" pitchFamily="34" charset="-122"/>
                <a:ea typeface="微软雅黑" panose="020B0503020204020204" pitchFamily="34" charset="-122"/>
              </a:rPr>
              <a:t>Team Building</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679135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格 8">
            <a:extLst>
              <a:ext uri="{FF2B5EF4-FFF2-40B4-BE49-F238E27FC236}">
                <a16:creationId xmlns:a16="http://schemas.microsoft.com/office/drawing/2014/main" id="{8A62B619-9B2B-4CF8-8C87-53949C2859BD}"/>
              </a:ext>
            </a:extLst>
          </p:cNvPr>
          <p:cNvGraphicFramePr>
            <a:graphicFrameLocks noGrp="1"/>
          </p:cNvGraphicFramePr>
          <p:nvPr>
            <p:extLst/>
          </p:nvPr>
        </p:nvGraphicFramePr>
        <p:xfrm>
          <a:off x="1084083" y="1233224"/>
          <a:ext cx="9615341" cy="6138058"/>
        </p:xfrm>
        <a:graphic>
          <a:graphicData uri="http://schemas.openxmlformats.org/drawingml/2006/table">
            <a:tbl>
              <a:tblPr>
                <a:tableStyleId>{5C22544A-7EE6-4342-B048-85BDC9FD1C3A}</a:tableStyleId>
              </a:tblPr>
              <a:tblGrid>
                <a:gridCol w="1337877">
                  <a:extLst>
                    <a:ext uri="{9D8B030D-6E8A-4147-A177-3AD203B41FA5}">
                      <a16:colId xmlns:a16="http://schemas.microsoft.com/office/drawing/2014/main" val="2605022005"/>
                    </a:ext>
                  </a:extLst>
                </a:gridCol>
                <a:gridCol w="3874212">
                  <a:extLst>
                    <a:ext uri="{9D8B030D-6E8A-4147-A177-3AD203B41FA5}">
                      <a16:colId xmlns:a16="http://schemas.microsoft.com/office/drawing/2014/main" val="3654776593"/>
                    </a:ext>
                  </a:extLst>
                </a:gridCol>
                <a:gridCol w="1232834">
                  <a:extLst>
                    <a:ext uri="{9D8B030D-6E8A-4147-A177-3AD203B41FA5}">
                      <a16:colId xmlns:a16="http://schemas.microsoft.com/office/drawing/2014/main" val="2606636494"/>
                    </a:ext>
                  </a:extLst>
                </a:gridCol>
                <a:gridCol w="3170418">
                  <a:extLst>
                    <a:ext uri="{9D8B030D-6E8A-4147-A177-3AD203B41FA5}">
                      <a16:colId xmlns:a16="http://schemas.microsoft.com/office/drawing/2014/main" val="799972490"/>
                    </a:ext>
                  </a:extLst>
                </a:gridCol>
              </a:tblGrid>
              <a:tr h="445439">
                <a:tc>
                  <a:txBody>
                    <a:bodyPr/>
                    <a:lstStyle/>
                    <a:p>
                      <a:pPr algn="ctr">
                        <a:lnSpc>
                          <a:spcPct val="200000"/>
                        </a:lnSpc>
                        <a:spcAft>
                          <a:spcPts val="0"/>
                        </a:spcAft>
                      </a:pPr>
                      <a:r>
                        <a:rPr lang="zh-CN" sz="2400" b="1" kern="100">
                          <a:effectLst/>
                        </a:rPr>
                        <a:t>地点</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a:txBody>
                    <a:bodyPr/>
                    <a:lstStyle/>
                    <a:p>
                      <a:pPr algn="just">
                        <a:spcAft>
                          <a:spcPts val="0"/>
                        </a:spcAft>
                      </a:pPr>
                      <a:r>
                        <a:rPr lang="en-US" sz="2400" b="1" kern="100">
                          <a:effectLst/>
                        </a:rPr>
                        <a:t>CC</a:t>
                      </a:r>
                      <a:r>
                        <a:rPr lang="zh-CN" sz="2400" b="1" kern="100">
                          <a:effectLst/>
                        </a:rPr>
                        <a:t>咖啡厅</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a:txBody>
                    <a:bodyPr/>
                    <a:lstStyle/>
                    <a:p>
                      <a:pPr algn="ctr">
                        <a:lnSpc>
                          <a:spcPct val="200000"/>
                        </a:lnSpc>
                        <a:spcAft>
                          <a:spcPts val="0"/>
                        </a:spcAft>
                      </a:pPr>
                      <a:r>
                        <a:rPr lang="zh-CN" sz="2400" b="1" kern="100">
                          <a:effectLst/>
                        </a:rPr>
                        <a:t>时间</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a:txBody>
                    <a:bodyPr/>
                    <a:lstStyle/>
                    <a:p>
                      <a:pPr algn="just">
                        <a:spcAft>
                          <a:spcPts val="0"/>
                        </a:spcAft>
                      </a:pPr>
                      <a:r>
                        <a:rPr lang="en-US" sz="2400" b="1" kern="100" dirty="0">
                          <a:effectLst/>
                        </a:rPr>
                        <a:t>2019/1/8</a:t>
                      </a:r>
                      <a:endParaRPr lang="zh-CN" sz="2400" b="1" kern="100" dirty="0">
                        <a:effectLst/>
                      </a:endParaRPr>
                    </a:p>
                    <a:p>
                      <a:pPr algn="just">
                        <a:spcAft>
                          <a:spcPts val="0"/>
                        </a:spcAft>
                      </a:pPr>
                      <a:r>
                        <a:rPr lang="en-US" sz="2400" b="1" kern="100" dirty="0">
                          <a:effectLst/>
                        </a:rPr>
                        <a:t>18.00-21.30</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extLst>
                  <a:ext uri="{0D108BD9-81ED-4DB2-BD59-A6C34878D82A}">
                    <a16:rowId xmlns:a16="http://schemas.microsoft.com/office/drawing/2014/main" val="3316931486"/>
                  </a:ext>
                </a:extLst>
              </a:tr>
              <a:tr h="381910">
                <a:tc>
                  <a:txBody>
                    <a:bodyPr/>
                    <a:lstStyle/>
                    <a:p>
                      <a:pPr algn="ctr">
                        <a:lnSpc>
                          <a:spcPct val="200000"/>
                        </a:lnSpc>
                        <a:spcAft>
                          <a:spcPts val="0"/>
                        </a:spcAft>
                      </a:pPr>
                      <a:r>
                        <a:rPr lang="zh-CN" sz="2400" b="1" kern="100">
                          <a:effectLst/>
                        </a:rPr>
                        <a:t>主 持 人</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a:txBody>
                    <a:bodyPr/>
                    <a:lstStyle/>
                    <a:p>
                      <a:pPr algn="just">
                        <a:spcAft>
                          <a:spcPts val="0"/>
                        </a:spcAft>
                      </a:pPr>
                      <a:r>
                        <a:rPr lang="zh-CN" sz="2400" b="1" kern="100">
                          <a:effectLst/>
                        </a:rPr>
                        <a:t>夏昌灏</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a:txBody>
                    <a:bodyPr/>
                    <a:lstStyle/>
                    <a:p>
                      <a:pPr algn="ctr">
                        <a:lnSpc>
                          <a:spcPct val="200000"/>
                        </a:lnSpc>
                        <a:spcAft>
                          <a:spcPts val="0"/>
                        </a:spcAft>
                      </a:pPr>
                      <a:r>
                        <a:rPr lang="zh-CN" sz="2400" b="1" kern="100">
                          <a:effectLst/>
                        </a:rPr>
                        <a:t>记录人</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a:txBody>
                    <a:bodyPr/>
                    <a:lstStyle/>
                    <a:p>
                      <a:pPr algn="just">
                        <a:spcAft>
                          <a:spcPts val="0"/>
                        </a:spcAft>
                      </a:pPr>
                      <a:r>
                        <a:rPr lang="zh-CN" sz="2400" b="1" kern="100">
                          <a:effectLst/>
                        </a:rPr>
                        <a:t>夏昌灏</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extLst>
                  <a:ext uri="{0D108BD9-81ED-4DB2-BD59-A6C34878D82A}">
                    <a16:rowId xmlns:a16="http://schemas.microsoft.com/office/drawing/2014/main" val="2826863175"/>
                  </a:ext>
                </a:extLst>
              </a:tr>
              <a:tr h="378121">
                <a:tc>
                  <a:txBody>
                    <a:bodyPr/>
                    <a:lstStyle/>
                    <a:p>
                      <a:pPr algn="ctr">
                        <a:lnSpc>
                          <a:spcPct val="200000"/>
                        </a:lnSpc>
                        <a:spcAft>
                          <a:spcPts val="0"/>
                        </a:spcAft>
                      </a:pPr>
                      <a:r>
                        <a:rPr lang="zh-CN" sz="2400" b="1" kern="100">
                          <a:effectLst/>
                        </a:rPr>
                        <a:t>参会人员</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nchor="ctr"/>
                </a:tc>
                <a:tc gridSpan="3">
                  <a:txBody>
                    <a:bodyPr/>
                    <a:lstStyle/>
                    <a:p>
                      <a:pPr algn="just">
                        <a:spcAft>
                          <a:spcPts val="0"/>
                        </a:spcAft>
                      </a:pPr>
                      <a:r>
                        <a:rPr lang="zh-CN" sz="2400" b="1" kern="100" dirty="0">
                          <a:effectLst/>
                        </a:rPr>
                        <a:t>黄浩峰、夏昌灏、吴荣欣、叶忠杰，李俊</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83143673"/>
                  </a:ext>
                </a:extLst>
              </a:tr>
              <a:tr h="4158381">
                <a:tc gridSpan="4">
                  <a:txBody>
                    <a:bodyPr/>
                    <a:lstStyle/>
                    <a:p>
                      <a:pPr marL="228600" algn="just">
                        <a:lnSpc>
                          <a:spcPct val="200000"/>
                        </a:lnSpc>
                        <a:spcAft>
                          <a:spcPts val="0"/>
                        </a:spcAft>
                      </a:pPr>
                      <a:r>
                        <a:rPr lang="en-US" sz="2400" b="1" kern="100" dirty="0">
                          <a:effectLst/>
                        </a:rPr>
                        <a:t>team building</a:t>
                      </a:r>
                      <a:r>
                        <a:rPr lang="zh-CN" sz="2400" b="1" kern="100" dirty="0">
                          <a:effectLst/>
                        </a:rPr>
                        <a:t>重点是通过工作之外的集体活动来加强团队成员之间的交流。以确保自身发展，积极沟通，领导能力和工作能力，密切合作，作为一个团队来解决问题。</a:t>
                      </a:r>
                      <a:r>
                        <a:rPr lang="en-US" sz="2400" b="1" kern="100" dirty="0">
                          <a:effectLst/>
                        </a:rPr>
                        <a:t>team building</a:t>
                      </a:r>
                      <a:r>
                        <a:rPr lang="zh-CN" sz="2400" b="1" kern="100" dirty="0">
                          <a:effectLst/>
                        </a:rPr>
                        <a:t>对团队的建设起着重要的作用。</a:t>
                      </a:r>
                      <a:r>
                        <a:rPr lang="en-US" sz="2400" b="1" kern="100" dirty="0">
                          <a:effectLst/>
                        </a:rPr>
                        <a:t> </a:t>
                      </a:r>
                      <a:endParaRPr lang="zh-CN" sz="2400" b="1" kern="100" dirty="0">
                        <a:effectLst/>
                      </a:endParaRPr>
                    </a:p>
                    <a:p>
                      <a:pPr marL="228600" algn="just">
                        <a:lnSpc>
                          <a:spcPct val="200000"/>
                        </a:lnSpc>
                        <a:spcAft>
                          <a:spcPts val="0"/>
                        </a:spcAft>
                      </a:pPr>
                      <a:r>
                        <a:rPr lang="en-US" sz="2400" b="1" kern="100" dirty="0">
                          <a:effectLst/>
                        </a:rPr>
                        <a:t> </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33224353"/>
                  </a:ext>
                </a:extLst>
              </a:tr>
            </a:tbl>
          </a:graphicData>
        </a:graphic>
      </p:graphicFrame>
      <p:sp>
        <p:nvSpPr>
          <p:cNvPr id="10" name="Rectangle 4">
            <a:extLst>
              <a:ext uri="{FF2B5EF4-FFF2-40B4-BE49-F238E27FC236}">
                <a16:creationId xmlns:a16="http://schemas.microsoft.com/office/drawing/2014/main" id="{421E0769-D8B8-493B-B451-5D40C297E0BA}"/>
              </a:ext>
            </a:extLst>
          </p:cNvPr>
          <p:cNvSpPr>
            <a:spLocks noChangeArrowheads="1"/>
          </p:cNvSpPr>
          <p:nvPr/>
        </p:nvSpPr>
        <p:spPr bwMode="auto">
          <a:xfrm>
            <a:off x="1936109" y="248339"/>
            <a:ext cx="6372257"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1" lang="en-US" altLang="zh-CN" sz="4000" b="1" dirty="0" err="1">
                <a:latin typeface="Century Gothic"/>
              </a:rPr>
              <a:t>TeamBuilding</a:t>
            </a:r>
            <a:r>
              <a:rPr kumimoji="1" lang="zh-CN" altLang="en-US" sz="4000" b="1" dirty="0">
                <a:latin typeface="Century Gothic"/>
              </a:rPr>
              <a:t>记 录</a:t>
            </a:r>
          </a:p>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820034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格 8">
            <a:extLst>
              <a:ext uri="{FF2B5EF4-FFF2-40B4-BE49-F238E27FC236}">
                <a16:creationId xmlns:a16="http://schemas.microsoft.com/office/drawing/2014/main" id="{8A62B619-9B2B-4CF8-8C87-53949C2859BD}"/>
              </a:ext>
            </a:extLst>
          </p:cNvPr>
          <p:cNvGraphicFramePr>
            <a:graphicFrameLocks noGrp="1"/>
          </p:cNvGraphicFramePr>
          <p:nvPr>
            <p:extLst/>
          </p:nvPr>
        </p:nvGraphicFramePr>
        <p:xfrm>
          <a:off x="1288329" y="1371817"/>
          <a:ext cx="9615341" cy="3525624"/>
        </p:xfrm>
        <a:graphic>
          <a:graphicData uri="http://schemas.openxmlformats.org/drawingml/2006/table">
            <a:tbl>
              <a:tblPr>
                <a:tableStyleId>{5C22544A-7EE6-4342-B048-85BDC9FD1C3A}</a:tableStyleId>
              </a:tblPr>
              <a:tblGrid>
                <a:gridCol w="9615341">
                  <a:extLst>
                    <a:ext uri="{9D8B030D-6E8A-4147-A177-3AD203B41FA5}">
                      <a16:colId xmlns:a16="http://schemas.microsoft.com/office/drawing/2014/main" val="2605022005"/>
                    </a:ext>
                  </a:extLst>
                </a:gridCol>
              </a:tblGrid>
              <a:tr h="3525624">
                <a:tc>
                  <a:txBody>
                    <a:bodyPr/>
                    <a:lstStyle/>
                    <a:p>
                      <a:pPr marL="228600" algn="just">
                        <a:lnSpc>
                          <a:spcPct val="200000"/>
                        </a:lnSpc>
                        <a:spcAft>
                          <a:spcPts val="0"/>
                        </a:spcAft>
                      </a:pPr>
                      <a:r>
                        <a:rPr lang="en-US" altLang="zh-CN" sz="2400" b="1" kern="100" dirty="0">
                          <a:effectLst/>
                        </a:rPr>
                        <a:t>《Coup》</a:t>
                      </a:r>
                      <a:r>
                        <a:rPr lang="zh-CN" altLang="en-US" sz="2400" b="1" kern="100" dirty="0">
                          <a:effectLst/>
                        </a:rPr>
                        <a:t>是一款桌面棋牌新游。</a:t>
                      </a:r>
                      <a:r>
                        <a:rPr lang="en-US" altLang="zh-CN" sz="2400" b="1" kern="100" dirty="0">
                          <a:effectLst/>
                        </a:rPr>
                        <a:t>《Coup》</a:t>
                      </a:r>
                      <a:r>
                        <a:rPr lang="zh-CN" altLang="en-US" sz="2400" b="1" kern="100" dirty="0">
                          <a:effectLst/>
                        </a:rPr>
                        <a:t>画面清晰，操作简单，其玩法与某综艺节目小游戏“谁是卧底”相似。</a:t>
                      </a:r>
                      <a:r>
                        <a:rPr lang="en-US" altLang="zh-CN" sz="2400" b="1" kern="100" dirty="0">
                          <a:effectLst/>
                        </a:rPr>
                        <a:t>《Coup》</a:t>
                      </a:r>
                      <a:r>
                        <a:rPr lang="zh-CN" altLang="en-US" sz="2400" b="1" kern="100" dirty="0">
                          <a:effectLst/>
                        </a:rPr>
                        <a:t>游戏中玩家将抽取两张卡牌并覆于桌上，然后用自己的语言来描述自己的卡牌，让对方猜。</a:t>
                      </a:r>
                      <a:r>
                        <a:rPr lang="en-US" sz="2400" b="1" kern="100" dirty="0">
                          <a:effectLst/>
                        </a:rPr>
                        <a:t> </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extLst>
                  <a:ext uri="{0D108BD9-81ED-4DB2-BD59-A6C34878D82A}">
                    <a16:rowId xmlns:a16="http://schemas.microsoft.com/office/drawing/2014/main" val="2133224353"/>
                  </a:ext>
                </a:extLst>
              </a:tr>
            </a:tbl>
          </a:graphicData>
        </a:graphic>
      </p:graphicFrame>
      <p:sp>
        <p:nvSpPr>
          <p:cNvPr id="10" name="Rectangle 4">
            <a:extLst>
              <a:ext uri="{FF2B5EF4-FFF2-40B4-BE49-F238E27FC236}">
                <a16:creationId xmlns:a16="http://schemas.microsoft.com/office/drawing/2014/main" id="{421E0769-D8B8-493B-B451-5D40C297E0BA}"/>
              </a:ext>
            </a:extLst>
          </p:cNvPr>
          <p:cNvSpPr>
            <a:spLocks noChangeArrowheads="1"/>
          </p:cNvSpPr>
          <p:nvPr/>
        </p:nvSpPr>
        <p:spPr bwMode="auto">
          <a:xfrm>
            <a:off x="1936109" y="248339"/>
            <a:ext cx="6372257"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1" lang="en-US" altLang="zh-CN" sz="4000" b="1" dirty="0" err="1">
                <a:latin typeface="Century Gothic"/>
              </a:rPr>
              <a:t>TeamBuilding</a:t>
            </a:r>
            <a:r>
              <a:rPr kumimoji="1" lang="zh-CN" altLang="en-US" sz="4000" b="1" dirty="0">
                <a:latin typeface="Century Gothic"/>
              </a:rPr>
              <a:t>记 录</a:t>
            </a:r>
          </a:p>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521134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421E0769-D8B8-493B-B451-5D40C297E0BA}"/>
              </a:ext>
            </a:extLst>
          </p:cNvPr>
          <p:cNvSpPr>
            <a:spLocks noChangeArrowheads="1"/>
          </p:cNvSpPr>
          <p:nvPr/>
        </p:nvSpPr>
        <p:spPr bwMode="auto">
          <a:xfrm>
            <a:off x="1936109" y="248339"/>
            <a:ext cx="6372257"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1" lang="en-US" altLang="zh-CN" sz="4000" b="1" dirty="0" err="1">
                <a:latin typeface="Century Gothic"/>
              </a:rPr>
              <a:t>TeamBuilding</a:t>
            </a:r>
            <a:r>
              <a:rPr kumimoji="1" lang="zh-CN" altLang="en-US" sz="4000" b="1" dirty="0">
                <a:latin typeface="Century Gothic"/>
              </a:rPr>
              <a:t>记 录</a:t>
            </a:r>
          </a:p>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pic>
        <p:nvPicPr>
          <p:cNvPr id="4" name="图片 3" descr="IMG_20190111_172124">
            <a:extLst>
              <a:ext uri="{FF2B5EF4-FFF2-40B4-BE49-F238E27FC236}">
                <a16:creationId xmlns:a16="http://schemas.microsoft.com/office/drawing/2014/main" id="{C7645B3D-C5C6-4CAB-B3A2-EE2E0E39168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269045" y="2170154"/>
            <a:ext cx="4434678" cy="3323952"/>
          </a:xfrm>
          <a:prstGeom prst="rect">
            <a:avLst/>
          </a:prstGeom>
          <a:noFill/>
          <a:ln>
            <a:noFill/>
          </a:ln>
        </p:spPr>
      </p:pic>
      <p:pic>
        <p:nvPicPr>
          <p:cNvPr id="5" name="图片 4" descr="mmexport1547198287543">
            <a:extLst>
              <a:ext uri="{FF2B5EF4-FFF2-40B4-BE49-F238E27FC236}">
                <a16:creationId xmlns:a16="http://schemas.microsoft.com/office/drawing/2014/main" id="{58972BF5-D8D5-45DA-8DB4-2BD24ED6FAB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68040" y="924129"/>
            <a:ext cx="7779208" cy="5834406"/>
          </a:xfrm>
          <a:prstGeom prst="rect">
            <a:avLst/>
          </a:prstGeom>
          <a:noFill/>
          <a:ln>
            <a:noFill/>
          </a:ln>
        </p:spPr>
      </p:pic>
    </p:spTree>
    <p:extLst>
      <p:ext uri="{BB962C8B-B14F-4D97-AF65-F5344CB8AC3E}">
        <p14:creationId xmlns:p14="http://schemas.microsoft.com/office/powerpoint/2010/main" val="23751515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17 </a:t>
            </a:r>
            <a:endParaRPr lang="zh-CN" altLang="en-US" sz="50000" dirty="0">
              <a:solidFill>
                <a:schemeClr val="bg1"/>
              </a:solidFill>
            </a:endParaRPr>
          </a:p>
        </p:txBody>
      </p:sp>
      <p:sp>
        <p:nvSpPr>
          <p:cNvPr id="4" name="矩形 3"/>
          <p:cNvSpPr/>
          <p:nvPr/>
        </p:nvSpPr>
        <p:spPr>
          <a:xfrm>
            <a:off x="6096000" y="2776141"/>
            <a:ext cx="4801310"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项目总结报告</a:t>
            </a:r>
          </a:p>
        </p:txBody>
      </p:sp>
    </p:spTree>
    <p:extLst>
      <p:ext uri="{BB962C8B-B14F-4D97-AF65-F5344CB8AC3E}">
        <p14:creationId xmlns:p14="http://schemas.microsoft.com/office/powerpoint/2010/main" val="40870730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421E0769-D8B8-493B-B451-5D40C297E0BA}"/>
              </a:ext>
            </a:extLst>
          </p:cNvPr>
          <p:cNvSpPr>
            <a:spLocks noChangeArrowheads="1"/>
          </p:cNvSpPr>
          <p:nvPr/>
        </p:nvSpPr>
        <p:spPr bwMode="auto">
          <a:xfrm>
            <a:off x="2152009" y="154688"/>
            <a:ext cx="526297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4400" b="1" i="0" u="none" strike="noStrike" cap="none" normalizeH="0" baseline="0" dirty="0">
                <a:ln>
                  <a:noFill/>
                </a:ln>
                <a:solidFill>
                  <a:schemeClr val="tx1"/>
                </a:solidFill>
                <a:effectLst/>
                <a:latin typeface="Arial" panose="020B0604020202020204" pitchFamily="34" charset="0"/>
              </a:rPr>
              <a:t>项目总结报告</a:t>
            </a:r>
          </a:p>
        </p:txBody>
      </p:sp>
      <p:sp>
        <p:nvSpPr>
          <p:cNvPr id="6" name="Rectangle 4">
            <a:extLst>
              <a:ext uri="{FF2B5EF4-FFF2-40B4-BE49-F238E27FC236}">
                <a16:creationId xmlns:a16="http://schemas.microsoft.com/office/drawing/2014/main" id="{33EC5FB0-7F81-437A-B72E-B257A6C350FD}"/>
              </a:ext>
            </a:extLst>
          </p:cNvPr>
          <p:cNvSpPr>
            <a:spLocks noChangeArrowheads="1"/>
          </p:cNvSpPr>
          <p:nvPr/>
        </p:nvSpPr>
        <p:spPr bwMode="auto">
          <a:xfrm>
            <a:off x="-1365891" y="1377321"/>
            <a:ext cx="125470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3200" b="1" i="0" u="none" strike="noStrike" cap="none" normalizeH="0" baseline="0" dirty="0">
                <a:ln>
                  <a:noFill/>
                </a:ln>
                <a:solidFill>
                  <a:schemeClr val="tx1"/>
                </a:solidFill>
                <a:effectLst/>
                <a:latin typeface="Arial" panose="020B0604020202020204" pitchFamily="34" charset="0"/>
              </a:rPr>
              <a:t>目录结构：包含小组整体项目总结报告以及各成员总结报告</a:t>
            </a:r>
            <a:endParaRPr kumimoji="0" lang="zh-CN" altLang="en-US" sz="4400" b="1" i="0" u="none" strike="noStrike" cap="none" normalizeH="0" baseline="0" dirty="0">
              <a:ln>
                <a:noFill/>
              </a:ln>
              <a:solidFill>
                <a:schemeClr val="tx1"/>
              </a:solidFill>
              <a:effectLst/>
              <a:latin typeface="Arial" panose="020B0604020202020204" pitchFamily="34" charset="0"/>
            </a:endParaRPr>
          </a:p>
        </p:txBody>
      </p:sp>
      <p:pic>
        <p:nvPicPr>
          <p:cNvPr id="3" name="图片 2">
            <a:extLst>
              <a:ext uri="{FF2B5EF4-FFF2-40B4-BE49-F238E27FC236}">
                <a16:creationId xmlns:a16="http://schemas.microsoft.com/office/drawing/2014/main" id="{8D2670F7-714D-45D9-9F4F-6B2566C0F2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855" y="2712919"/>
            <a:ext cx="11211646" cy="3095883"/>
          </a:xfrm>
          <a:prstGeom prst="rect">
            <a:avLst/>
          </a:prstGeom>
        </p:spPr>
      </p:pic>
    </p:spTree>
    <p:extLst>
      <p:ext uri="{BB962C8B-B14F-4D97-AF65-F5344CB8AC3E}">
        <p14:creationId xmlns:p14="http://schemas.microsoft.com/office/powerpoint/2010/main" val="23594378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421E0769-D8B8-493B-B451-5D40C297E0BA}"/>
              </a:ext>
            </a:extLst>
          </p:cNvPr>
          <p:cNvSpPr>
            <a:spLocks noChangeArrowheads="1"/>
          </p:cNvSpPr>
          <p:nvPr/>
        </p:nvSpPr>
        <p:spPr bwMode="auto">
          <a:xfrm>
            <a:off x="2152009" y="154688"/>
            <a:ext cx="526297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4400" b="1" i="0" u="none" strike="noStrike" cap="none" normalizeH="0" baseline="0" dirty="0">
                <a:ln>
                  <a:noFill/>
                </a:ln>
                <a:solidFill>
                  <a:schemeClr val="tx1"/>
                </a:solidFill>
                <a:effectLst/>
                <a:latin typeface="Arial" panose="020B0604020202020204" pitchFamily="34" charset="0"/>
              </a:rPr>
              <a:t>项目总结报告</a:t>
            </a:r>
          </a:p>
        </p:txBody>
      </p:sp>
      <p:pic>
        <p:nvPicPr>
          <p:cNvPr id="4" name="图片 3">
            <a:extLst>
              <a:ext uri="{FF2B5EF4-FFF2-40B4-BE49-F238E27FC236}">
                <a16:creationId xmlns:a16="http://schemas.microsoft.com/office/drawing/2014/main" id="{464BCC11-398A-4301-A1EF-DDE5B68E92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380" y="1356954"/>
            <a:ext cx="5296639" cy="5134692"/>
          </a:xfrm>
          <a:prstGeom prst="rect">
            <a:avLst/>
          </a:prstGeom>
        </p:spPr>
      </p:pic>
      <p:pic>
        <p:nvPicPr>
          <p:cNvPr id="7" name="图片 6">
            <a:extLst>
              <a:ext uri="{FF2B5EF4-FFF2-40B4-BE49-F238E27FC236}">
                <a16:creationId xmlns:a16="http://schemas.microsoft.com/office/drawing/2014/main" id="{0FB06AF7-C950-41BE-A4B6-C6BDC1D66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6019" y="1207946"/>
            <a:ext cx="4501781" cy="1670521"/>
          </a:xfrm>
          <a:prstGeom prst="rect">
            <a:avLst/>
          </a:prstGeom>
        </p:spPr>
      </p:pic>
      <p:pic>
        <p:nvPicPr>
          <p:cNvPr id="9" name="图片 8">
            <a:extLst>
              <a:ext uri="{FF2B5EF4-FFF2-40B4-BE49-F238E27FC236}">
                <a16:creationId xmlns:a16="http://schemas.microsoft.com/office/drawing/2014/main" id="{4B691D4F-78F7-4F57-9AB6-AE1710E4BD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0517" y="2878467"/>
            <a:ext cx="4953383" cy="4961982"/>
          </a:xfrm>
          <a:prstGeom prst="rect">
            <a:avLst/>
          </a:prstGeom>
        </p:spPr>
      </p:pic>
      <p:sp>
        <p:nvSpPr>
          <p:cNvPr id="11" name="Rectangle 4">
            <a:extLst>
              <a:ext uri="{FF2B5EF4-FFF2-40B4-BE49-F238E27FC236}">
                <a16:creationId xmlns:a16="http://schemas.microsoft.com/office/drawing/2014/main" id="{3206DA78-893E-48F0-89E3-07E9E9EEC2D7}"/>
              </a:ext>
            </a:extLst>
          </p:cNvPr>
          <p:cNvSpPr>
            <a:spLocks noChangeArrowheads="1"/>
          </p:cNvSpPr>
          <p:nvPr/>
        </p:nvSpPr>
        <p:spPr bwMode="auto">
          <a:xfrm>
            <a:off x="-1490015" y="841055"/>
            <a:ext cx="516038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3200" b="1" i="0" u="none" strike="noStrike" cap="none" normalizeH="0" baseline="0" dirty="0">
                <a:ln>
                  <a:noFill/>
                </a:ln>
                <a:solidFill>
                  <a:schemeClr val="tx1"/>
                </a:solidFill>
                <a:effectLst/>
                <a:latin typeface="Arial" panose="020B0604020202020204" pitchFamily="34" charset="0"/>
              </a:rPr>
              <a:t>小组项目总结报告</a:t>
            </a:r>
            <a:endParaRPr kumimoji="0" lang="zh-CN" altLang="en-US" sz="44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577711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421E0769-D8B8-493B-B451-5D40C297E0BA}"/>
              </a:ext>
            </a:extLst>
          </p:cNvPr>
          <p:cNvSpPr>
            <a:spLocks noChangeArrowheads="1"/>
          </p:cNvSpPr>
          <p:nvPr/>
        </p:nvSpPr>
        <p:spPr bwMode="auto">
          <a:xfrm>
            <a:off x="2152009" y="154688"/>
            <a:ext cx="526297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4400" b="1" i="0" u="none" strike="noStrike" cap="none" normalizeH="0" baseline="0" dirty="0">
                <a:ln>
                  <a:noFill/>
                </a:ln>
                <a:solidFill>
                  <a:schemeClr val="tx1"/>
                </a:solidFill>
                <a:effectLst/>
                <a:latin typeface="Arial" panose="020B0604020202020204" pitchFamily="34" charset="0"/>
              </a:rPr>
              <a:t>项目总结报告</a:t>
            </a:r>
          </a:p>
        </p:txBody>
      </p:sp>
      <p:sp>
        <p:nvSpPr>
          <p:cNvPr id="5" name="Rectangle 4">
            <a:extLst>
              <a:ext uri="{FF2B5EF4-FFF2-40B4-BE49-F238E27FC236}">
                <a16:creationId xmlns:a16="http://schemas.microsoft.com/office/drawing/2014/main" id="{3B68EAE7-81AB-45A7-9BF8-6669271BB909}"/>
              </a:ext>
            </a:extLst>
          </p:cNvPr>
          <p:cNvSpPr>
            <a:spLocks noChangeArrowheads="1"/>
          </p:cNvSpPr>
          <p:nvPr/>
        </p:nvSpPr>
        <p:spPr bwMode="auto">
          <a:xfrm>
            <a:off x="-1490015" y="841055"/>
            <a:ext cx="516038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3200" b="1" i="0" u="none" strike="noStrike" cap="none" normalizeH="0" baseline="0" dirty="0">
                <a:ln>
                  <a:noFill/>
                </a:ln>
                <a:solidFill>
                  <a:schemeClr val="tx1"/>
                </a:solidFill>
                <a:effectLst/>
                <a:latin typeface="Arial" panose="020B0604020202020204" pitchFamily="34" charset="0"/>
              </a:rPr>
              <a:t>个人项目总结报告</a:t>
            </a:r>
            <a:endParaRPr kumimoji="0" lang="zh-CN" altLang="en-US" sz="4400" b="1" i="0" u="none" strike="noStrike" cap="none" normalizeH="0" baseline="0" dirty="0">
              <a:ln>
                <a:noFill/>
              </a:ln>
              <a:solidFill>
                <a:schemeClr val="tx1"/>
              </a:solidFill>
              <a:effectLst/>
              <a:latin typeface="Arial" panose="020B0604020202020204" pitchFamily="34" charset="0"/>
            </a:endParaRPr>
          </a:p>
        </p:txBody>
      </p:sp>
      <p:pic>
        <p:nvPicPr>
          <p:cNvPr id="4" name="图片 3">
            <a:extLst>
              <a:ext uri="{FF2B5EF4-FFF2-40B4-BE49-F238E27FC236}">
                <a16:creationId xmlns:a16="http://schemas.microsoft.com/office/drawing/2014/main" id="{C9210F72-3D68-43B7-A605-682F1D4C1C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4193" y="1133442"/>
            <a:ext cx="4487107" cy="5688966"/>
          </a:xfrm>
          <a:prstGeom prst="rect">
            <a:avLst/>
          </a:prstGeom>
        </p:spPr>
      </p:pic>
    </p:spTree>
    <p:extLst>
      <p:ext uri="{BB962C8B-B14F-4D97-AF65-F5344CB8AC3E}">
        <p14:creationId xmlns:p14="http://schemas.microsoft.com/office/powerpoint/2010/main" val="1404103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18 </a:t>
            </a:r>
            <a:endParaRPr lang="zh-CN" altLang="en-US" sz="50000" dirty="0">
              <a:solidFill>
                <a:schemeClr val="bg1"/>
              </a:solidFill>
            </a:endParaRPr>
          </a:p>
        </p:txBody>
      </p:sp>
      <p:sp>
        <p:nvSpPr>
          <p:cNvPr id="4" name="矩形 3"/>
          <p:cNvSpPr/>
          <p:nvPr/>
        </p:nvSpPr>
        <p:spPr>
          <a:xfrm>
            <a:off x="6096000" y="2776141"/>
            <a:ext cx="4801310"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成员绩效打分</a:t>
            </a:r>
          </a:p>
        </p:txBody>
      </p:sp>
    </p:spTree>
    <p:extLst>
      <p:ext uri="{BB962C8B-B14F-4D97-AF65-F5344CB8AC3E}">
        <p14:creationId xmlns:p14="http://schemas.microsoft.com/office/powerpoint/2010/main" val="18653450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421E0769-D8B8-493B-B451-5D40C297E0BA}"/>
              </a:ext>
            </a:extLst>
          </p:cNvPr>
          <p:cNvSpPr>
            <a:spLocks noChangeArrowheads="1"/>
          </p:cNvSpPr>
          <p:nvPr/>
        </p:nvSpPr>
        <p:spPr bwMode="auto">
          <a:xfrm>
            <a:off x="2152009" y="154688"/>
            <a:ext cx="526297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4400" b="1" i="0" u="none" strike="noStrike" cap="none" normalizeH="0" baseline="0" dirty="0">
                <a:ln>
                  <a:noFill/>
                </a:ln>
                <a:solidFill>
                  <a:schemeClr val="tx1"/>
                </a:solidFill>
                <a:effectLst/>
                <a:latin typeface="Arial" panose="020B0604020202020204" pitchFamily="34" charset="0"/>
              </a:rPr>
              <a:t>成员绩效打分</a:t>
            </a:r>
          </a:p>
        </p:txBody>
      </p:sp>
      <p:pic>
        <p:nvPicPr>
          <p:cNvPr id="6" name="图片 5">
            <a:extLst>
              <a:ext uri="{FF2B5EF4-FFF2-40B4-BE49-F238E27FC236}">
                <a16:creationId xmlns:a16="http://schemas.microsoft.com/office/drawing/2014/main" id="{16B1BCFC-E68E-492B-B4B7-0437FAFD4A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2009" y="1393654"/>
            <a:ext cx="8483760" cy="3148154"/>
          </a:xfrm>
          <a:prstGeom prst="rect">
            <a:avLst/>
          </a:prstGeom>
        </p:spPr>
      </p:pic>
      <p:sp>
        <p:nvSpPr>
          <p:cNvPr id="7" name="Rectangle 4">
            <a:extLst>
              <a:ext uri="{FF2B5EF4-FFF2-40B4-BE49-F238E27FC236}">
                <a16:creationId xmlns:a16="http://schemas.microsoft.com/office/drawing/2014/main" id="{2122A2A3-C0D4-4E05-82CF-9E394AB5D163}"/>
              </a:ext>
            </a:extLst>
          </p:cNvPr>
          <p:cNvSpPr>
            <a:spLocks noChangeArrowheads="1"/>
          </p:cNvSpPr>
          <p:nvPr/>
        </p:nvSpPr>
        <p:spPr bwMode="auto">
          <a:xfrm>
            <a:off x="4783498" y="5138333"/>
            <a:ext cx="695575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4400" b="1" i="0" u="none" strike="noStrike" cap="none" normalizeH="0" baseline="0" dirty="0">
                <a:ln>
                  <a:noFill/>
                </a:ln>
                <a:solidFill>
                  <a:schemeClr val="tx1"/>
                </a:solidFill>
                <a:effectLst/>
                <a:latin typeface="Arial" panose="020B0604020202020204" pitchFamily="34" charset="0"/>
              </a:rPr>
              <a:t>参考自小组总结报告</a:t>
            </a:r>
          </a:p>
        </p:txBody>
      </p:sp>
    </p:spTree>
    <p:extLst>
      <p:ext uri="{BB962C8B-B14F-4D97-AF65-F5344CB8AC3E}">
        <p14:creationId xmlns:p14="http://schemas.microsoft.com/office/powerpoint/2010/main" val="1466155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进度管理计划：</a:t>
            </a:r>
          </a:p>
        </p:txBody>
      </p:sp>
      <p:graphicFrame>
        <p:nvGraphicFramePr>
          <p:cNvPr id="6" name="表格 5">
            <a:extLst>
              <a:ext uri="{FF2B5EF4-FFF2-40B4-BE49-F238E27FC236}">
                <a16:creationId xmlns:a16="http://schemas.microsoft.com/office/drawing/2014/main" id="{309E365D-B5F8-4493-B6BA-4CBDF1037A62}"/>
              </a:ext>
            </a:extLst>
          </p:cNvPr>
          <p:cNvGraphicFramePr>
            <a:graphicFrameLocks noGrp="1"/>
          </p:cNvGraphicFramePr>
          <p:nvPr>
            <p:extLst>
              <p:ext uri="{D42A27DB-BD31-4B8C-83A1-F6EECF244321}">
                <p14:modId xmlns:p14="http://schemas.microsoft.com/office/powerpoint/2010/main" val="629619573"/>
              </p:ext>
            </p:extLst>
          </p:nvPr>
        </p:nvGraphicFramePr>
        <p:xfrm>
          <a:off x="1864743" y="2044462"/>
          <a:ext cx="10045011" cy="4493159"/>
        </p:xfrm>
        <a:graphic>
          <a:graphicData uri="http://schemas.openxmlformats.org/drawingml/2006/table">
            <a:tbl>
              <a:tblPr firstRow="1" firstCol="1" bandRow="1">
                <a:tableStyleId>{5C22544A-7EE6-4342-B048-85BDC9FD1C3A}</a:tableStyleId>
              </a:tblPr>
              <a:tblGrid>
                <a:gridCol w="1296660">
                  <a:extLst>
                    <a:ext uri="{9D8B030D-6E8A-4147-A177-3AD203B41FA5}">
                      <a16:colId xmlns:a16="http://schemas.microsoft.com/office/drawing/2014/main" val="4154866040"/>
                    </a:ext>
                  </a:extLst>
                </a:gridCol>
                <a:gridCol w="1313074">
                  <a:extLst>
                    <a:ext uri="{9D8B030D-6E8A-4147-A177-3AD203B41FA5}">
                      <a16:colId xmlns:a16="http://schemas.microsoft.com/office/drawing/2014/main" val="3978263403"/>
                    </a:ext>
                  </a:extLst>
                </a:gridCol>
                <a:gridCol w="7435277">
                  <a:extLst>
                    <a:ext uri="{9D8B030D-6E8A-4147-A177-3AD203B41FA5}">
                      <a16:colId xmlns:a16="http://schemas.microsoft.com/office/drawing/2014/main" val="2480716140"/>
                    </a:ext>
                  </a:extLst>
                </a:gridCol>
              </a:tblGrid>
              <a:tr h="387461">
                <a:tc>
                  <a:txBody>
                    <a:bodyPr/>
                    <a:lstStyle/>
                    <a:p>
                      <a:pPr algn="l">
                        <a:spcAft>
                          <a:spcPts val="0"/>
                        </a:spcAft>
                      </a:pPr>
                      <a:r>
                        <a:rPr lang="zh-CN" sz="1800" kern="100">
                          <a:effectLst/>
                        </a:rPr>
                        <a:t>开始时间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tc>
                <a:tc>
                  <a:txBody>
                    <a:bodyPr/>
                    <a:lstStyle/>
                    <a:p>
                      <a:pPr algn="l">
                        <a:spcAft>
                          <a:spcPts val="0"/>
                        </a:spcAft>
                      </a:pPr>
                      <a:r>
                        <a:rPr lang="zh-CN" sz="1800" kern="100">
                          <a:effectLst/>
                        </a:rPr>
                        <a:t>结束时间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tc>
                <a:tc>
                  <a:txBody>
                    <a:bodyPr/>
                    <a:lstStyle/>
                    <a:p>
                      <a:pPr algn="l">
                        <a:spcAft>
                          <a:spcPts val="0"/>
                        </a:spcAft>
                      </a:pPr>
                      <a:r>
                        <a:rPr lang="zh-CN" sz="1800" kern="100" dirty="0">
                          <a:effectLst/>
                        </a:rPr>
                        <a:t>内容</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tc>
                <a:extLst>
                  <a:ext uri="{0D108BD9-81ED-4DB2-BD59-A6C34878D82A}">
                    <a16:rowId xmlns:a16="http://schemas.microsoft.com/office/drawing/2014/main" val="1781477730"/>
                  </a:ext>
                </a:extLst>
              </a:tr>
              <a:tr h="684283">
                <a:tc>
                  <a:txBody>
                    <a:bodyPr/>
                    <a:lstStyle/>
                    <a:p>
                      <a:pPr algn="l">
                        <a:spcAft>
                          <a:spcPts val="0"/>
                        </a:spcAft>
                      </a:pPr>
                      <a:r>
                        <a:rPr lang="en-US" sz="1800" kern="100">
                          <a:effectLst/>
                        </a:rPr>
                        <a:t>2018/10/02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tc>
                <a:tc>
                  <a:txBody>
                    <a:bodyPr/>
                    <a:lstStyle/>
                    <a:p>
                      <a:pPr algn="l">
                        <a:spcAft>
                          <a:spcPts val="0"/>
                        </a:spcAft>
                      </a:pPr>
                      <a:r>
                        <a:rPr lang="en-US" sz="1800" kern="100" dirty="0">
                          <a:effectLst/>
                        </a:rPr>
                        <a:t>2018/10/13</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tc>
                <a:tc>
                  <a:txBody>
                    <a:bodyPr/>
                    <a:lstStyle/>
                    <a:p>
                      <a:pPr algn="l">
                        <a:spcAft>
                          <a:spcPts val="0"/>
                        </a:spcAft>
                      </a:pPr>
                      <a:r>
                        <a:rPr lang="zh-CN" sz="1800" kern="100">
                          <a:effectLst/>
                        </a:rPr>
                        <a:t>《项目可行性报告》</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tc>
                <a:extLst>
                  <a:ext uri="{0D108BD9-81ED-4DB2-BD59-A6C34878D82A}">
                    <a16:rowId xmlns:a16="http://schemas.microsoft.com/office/drawing/2014/main" val="2609528550"/>
                  </a:ext>
                </a:extLst>
              </a:tr>
              <a:tr h="684283">
                <a:tc>
                  <a:txBody>
                    <a:bodyPr/>
                    <a:lstStyle/>
                    <a:p>
                      <a:pPr algn="l">
                        <a:spcAft>
                          <a:spcPts val="0"/>
                        </a:spcAft>
                      </a:pPr>
                      <a:r>
                        <a:rPr lang="en-US" sz="1800" kern="100">
                          <a:effectLst/>
                        </a:rPr>
                        <a:t>2018/09/26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tc>
                <a:tc>
                  <a:txBody>
                    <a:bodyPr/>
                    <a:lstStyle/>
                    <a:p>
                      <a:pPr algn="l">
                        <a:spcAft>
                          <a:spcPts val="0"/>
                        </a:spcAft>
                      </a:pPr>
                      <a:r>
                        <a:rPr lang="en-US" sz="1800" kern="100" dirty="0">
                          <a:effectLst/>
                        </a:rPr>
                        <a:t>2018/11/30</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tc>
                <a:tc>
                  <a:txBody>
                    <a:bodyPr/>
                    <a:lstStyle/>
                    <a:p>
                      <a:pPr algn="l">
                        <a:spcAft>
                          <a:spcPts val="0"/>
                        </a:spcAft>
                      </a:pPr>
                      <a:r>
                        <a:rPr lang="zh-CN" sz="1800" kern="100">
                          <a:effectLst/>
                        </a:rPr>
                        <a:t>《软件需求工程项目计划》</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tc>
                <a:extLst>
                  <a:ext uri="{0D108BD9-81ED-4DB2-BD59-A6C34878D82A}">
                    <a16:rowId xmlns:a16="http://schemas.microsoft.com/office/drawing/2014/main" val="1762466766"/>
                  </a:ext>
                </a:extLst>
              </a:tr>
              <a:tr h="684283">
                <a:tc>
                  <a:txBody>
                    <a:bodyPr/>
                    <a:lstStyle/>
                    <a:p>
                      <a:pPr algn="l">
                        <a:spcAft>
                          <a:spcPts val="0"/>
                        </a:spcAft>
                      </a:pPr>
                      <a:r>
                        <a:rPr lang="en-US" sz="1800" kern="100">
                          <a:effectLst/>
                        </a:rPr>
                        <a:t>2018/10/19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tc>
                <a:tc>
                  <a:txBody>
                    <a:bodyPr/>
                    <a:lstStyle/>
                    <a:p>
                      <a:pPr algn="l">
                        <a:spcAft>
                          <a:spcPts val="0"/>
                        </a:spcAft>
                      </a:pPr>
                      <a:r>
                        <a:rPr lang="en-US" sz="1800" kern="100" dirty="0">
                          <a:effectLst/>
                        </a:rPr>
                        <a:t>2018/10/21</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tc>
                <a:tc>
                  <a:txBody>
                    <a:bodyPr/>
                    <a:lstStyle/>
                    <a:p>
                      <a:pPr algn="l">
                        <a:spcAft>
                          <a:spcPts val="0"/>
                        </a:spcAft>
                      </a:pPr>
                      <a:r>
                        <a:rPr lang="zh-CN" sz="1800" kern="100">
                          <a:effectLst/>
                        </a:rPr>
                        <a:t>《项目章程》</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tc>
                <a:extLst>
                  <a:ext uri="{0D108BD9-81ED-4DB2-BD59-A6C34878D82A}">
                    <a16:rowId xmlns:a16="http://schemas.microsoft.com/office/drawing/2014/main" val="2968170440"/>
                  </a:ext>
                </a:extLst>
              </a:tr>
              <a:tr h="684283">
                <a:tc>
                  <a:txBody>
                    <a:bodyPr/>
                    <a:lstStyle/>
                    <a:p>
                      <a:pPr algn="l">
                        <a:spcAft>
                          <a:spcPts val="0"/>
                        </a:spcAft>
                      </a:pPr>
                      <a:r>
                        <a:rPr lang="en-US" sz="1800" kern="100">
                          <a:effectLst/>
                        </a:rPr>
                        <a:t>2018/11/21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tc>
                <a:tc>
                  <a:txBody>
                    <a:bodyPr/>
                    <a:lstStyle/>
                    <a:p>
                      <a:pPr algn="l">
                        <a:spcAft>
                          <a:spcPts val="0"/>
                        </a:spcAft>
                      </a:pPr>
                      <a:r>
                        <a:rPr lang="en-US" sz="1800" kern="100" dirty="0">
                          <a:solidFill>
                            <a:schemeClr val="dk1"/>
                          </a:solidFill>
                          <a:effectLst/>
                          <a:latin typeface="+mn-lt"/>
                          <a:ea typeface="+mn-ea"/>
                          <a:cs typeface="+mn-cs"/>
                        </a:rPr>
                        <a:t>2019/1/12</a:t>
                      </a:r>
                      <a:endParaRPr lang="zh-CN" altLang="en-US" sz="1800" kern="100" dirty="0">
                        <a:solidFill>
                          <a:schemeClr val="dk1"/>
                        </a:solidFill>
                        <a:effectLst/>
                        <a:latin typeface="+mn-lt"/>
                        <a:ea typeface="+mn-ea"/>
                        <a:cs typeface="+mn-cs"/>
                      </a:endParaRPr>
                    </a:p>
                  </a:txBody>
                  <a:tcPr marL="68580" marR="68580" marT="9525" marB="0"/>
                </a:tc>
                <a:tc>
                  <a:txBody>
                    <a:bodyPr/>
                    <a:lstStyle/>
                    <a:p>
                      <a:pPr algn="l">
                        <a:spcAft>
                          <a:spcPts val="0"/>
                        </a:spcAft>
                      </a:pPr>
                      <a:r>
                        <a:rPr lang="zh-CN" sz="1800" kern="100">
                          <a:effectLst/>
                        </a:rPr>
                        <a:t>《需求规格说明书》</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tc>
                <a:extLst>
                  <a:ext uri="{0D108BD9-81ED-4DB2-BD59-A6C34878D82A}">
                    <a16:rowId xmlns:a16="http://schemas.microsoft.com/office/drawing/2014/main" val="90656962"/>
                  </a:ext>
                </a:extLst>
              </a:tr>
              <a:tr h="684283">
                <a:tc>
                  <a:txBody>
                    <a:bodyPr/>
                    <a:lstStyle/>
                    <a:p>
                      <a:pPr algn="l">
                        <a:spcAft>
                          <a:spcPts val="0"/>
                        </a:spcAft>
                      </a:pPr>
                      <a:r>
                        <a:rPr lang="en-US" sz="1800" kern="100" dirty="0">
                          <a:effectLst/>
                        </a:rPr>
                        <a:t>2019/1/6</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tc>
                <a:tc>
                  <a:txBody>
                    <a:bodyPr/>
                    <a:lstStyle/>
                    <a:p>
                      <a:pPr marL="0" algn="l" defTabSz="914400" rtl="0" eaLnBrk="1" latinLnBrk="0" hangingPunct="1">
                        <a:spcAft>
                          <a:spcPts val="0"/>
                        </a:spcAft>
                      </a:pPr>
                      <a:r>
                        <a:rPr lang="en-US" altLang="zh-CN" sz="1800" kern="100" dirty="0">
                          <a:solidFill>
                            <a:schemeClr val="dk1"/>
                          </a:solidFill>
                          <a:effectLst/>
                          <a:latin typeface="+mn-lt"/>
                          <a:ea typeface="+mn-ea"/>
                          <a:cs typeface="+mn-cs"/>
                        </a:rPr>
                        <a:t>2019/1/11</a:t>
                      </a:r>
                      <a:endParaRPr lang="zh-CN" altLang="en-US" sz="1800" kern="100" dirty="0">
                        <a:solidFill>
                          <a:schemeClr val="dk1"/>
                        </a:solidFill>
                        <a:effectLst/>
                        <a:latin typeface="+mn-lt"/>
                        <a:ea typeface="+mn-ea"/>
                        <a:cs typeface="+mn-cs"/>
                      </a:endParaRPr>
                    </a:p>
                  </a:txBody>
                  <a:tcPr marL="68580" marR="68580" marT="9525" marB="0"/>
                </a:tc>
                <a:tc>
                  <a:txBody>
                    <a:bodyPr/>
                    <a:lstStyle/>
                    <a:p>
                      <a:pPr algn="l">
                        <a:spcAft>
                          <a:spcPts val="0"/>
                        </a:spcAft>
                      </a:pPr>
                      <a:r>
                        <a:rPr lang="zh-CN" sz="1800" kern="100">
                          <a:effectLst/>
                        </a:rPr>
                        <a:t>《软件需求变更文档》</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tc>
                <a:extLst>
                  <a:ext uri="{0D108BD9-81ED-4DB2-BD59-A6C34878D82A}">
                    <a16:rowId xmlns:a16="http://schemas.microsoft.com/office/drawing/2014/main" val="1430223785"/>
                  </a:ext>
                </a:extLst>
              </a:tr>
              <a:tr h="684283">
                <a:tc>
                  <a:txBody>
                    <a:bodyPr/>
                    <a:lstStyle/>
                    <a:p>
                      <a:pPr algn="l">
                        <a:spcAft>
                          <a:spcPts val="0"/>
                        </a:spcAft>
                      </a:pPr>
                      <a:r>
                        <a:rPr lang="en-US" sz="1800" kern="100" dirty="0">
                          <a:effectLst/>
                        </a:rPr>
                        <a:t>2018/1/12</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tc>
                <a:tc>
                  <a:txBody>
                    <a:bodyPr/>
                    <a:lstStyle/>
                    <a:p>
                      <a:pPr algn="l">
                        <a:spcAft>
                          <a:spcPts val="0"/>
                        </a:spcAft>
                      </a:pPr>
                      <a:r>
                        <a:rPr lang="en-US" sz="1800" kern="100" dirty="0">
                          <a:effectLst/>
                        </a:rPr>
                        <a:t>2019/01/16</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tc>
                <a:tc>
                  <a:txBody>
                    <a:bodyPr/>
                    <a:lstStyle/>
                    <a:p>
                      <a:pPr algn="l">
                        <a:spcAft>
                          <a:spcPts val="0"/>
                        </a:spcAft>
                      </a:pPr>
                      <a:r>
                        <a:rPr lang="zh-CN" sz="1800" kern="100" dirty="0">
                          <a:effectLst/>
                        </a:rPr>
                        <a:t>《项目总结报告》</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5" marB="0"/>
                </a:tc>
                <a:extLst>
                  <a:ext uri="{0D108BD9-81ED-4DB2-BD59-A6C34878D82A}">
                    <a16:rowId xmlns:a16="http://schemas.microsoft.com/office/drawing/2014/main" val="2767248731"/>
                  </a:ext>
                </a:extLst>
              </a:tr>
            </a:tbl>
          </a:graphicData>
        </a:graphic>
      </p:graphicFrame>
    </p:spTree>
    <p:extLst>
      <p:ext uri="{BB962C8B-B14F-4D97-AF65-F5344CB8AC3E}">
        <p14:creationId xmlns:p14="http://schemas.microsoft.com/office/powerpoint/2010/main" val="6300359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8831" y="2215445"/>
            <a:ext cx="5285801" cy="2123654"/>
          </a:xfrm>
          <a:prstGeom prst="rect">
            <a:avLst/>
          </a:prstGeom>
          <a:noFill/>
        </p:spPr>
        <p:txBody>
          <a:bodyPr wrap="square" lIns="91436" tIns="45718" rIns="91436" bIns="45718" rtlCol="0">
            <a:spAutoFit/>
          </a:bodyPr>
          <a:lstStyle/>
          <a:p>
            <a:pPr algn="ctr"/>
            <a:r>
              <a:rPr kumimoji="1" lang="en-US" altLang="zh-CN" sz="6600" b="1" dirty="0">
                <a:solidFill>
                  <a:schemeClr val="bg1"/>
                </a:solidFill>
              </a:rPr>
              <a:t>THANK</a:t>
            </a:r>
          </a:p>
          <a:p>
            <a:pPr algn="ctr"/>
            <a:r>
              <a:rPr kumimoji="1" lang="en-US" altLang="zh-CN" sz="6600" b="1" dirty="0">
                <a:solidFill>
                  <a:schemeClr val="bg1"/>
                </a:solidFill>
              </a:rPr>
              <a:t>YOU!</a:t>
            </a:r>
            <a:endParaRPr kumimoji="1" lang="zh-CN" altLang="en-US" sz="6600" b="1" dirty="0">
              <a:solidFill>
                <a:schemeClr val="bg1"/>
              </a:solidFill>
            </a:endParaRPr>
          </a:p>
        </p:txBody>
      </p:sp>
      <p:sp>
        <p:nvSpPr>
          <p:cNvPr id="5" name="文本框 4"/>
          <p:cNvSpPr txBox="1"/>
          <p:nvPr/>
        </p:nvSpPr>
        <p:spPr>
          <a:xfrm>
            <a:off x="4847213" y="4559176"/>
            <a:ext cx="2524594" cy="338550"/>
          </a:xfrm>
          <a:prstGeom prst="rect">
            <a:avLst/>
          </a:prstGeom>
          <a:noFill/>
        </p:spPr>
        <p:txBody>
          <a:bodyPr wrap="none" lIns="91436" tIns="45718" rIns="91436" bIns="45718" rtlCol="0">
            <a:spAutoFit/>
          </a:bodyPr>
          <a:lstStyle/>
          <a:p>
            <a:r>
              <a:rPr kumimoji="1" lang="en-US" altLang="zh-CN" sz="1600" dirty="0">
                <a:solidFill>
                  <a:schemeClr val="bg1"/>
                </a:solidFill>
              </a:rPr>
              <a:t>Business summary template</a:t>
            </a:r>
            <a:endParaRPr kumimoji="1" lang="zh-CN" altLang="en-US" sz="1600" dirty="0">
              <a:solidFill>
                <a:schemeClr val="bg1"/>
              </a:solidFill>
            </a:endParaRPr>
          </a:p>
        </p:txBody>
      </p:sp>
      <p:sp>
        <p:nvSpPr>
          <p:cNvPr id="6" name="矩形 5"/>
          <p:cNvSpPr/>
          <p:nvPr/>
        </p:nvSpPr>
        <p:spPr>
          <a:xfrm>
            <a:off x="3288912" y="1866900"/>
            <a:ext cx="5645640"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705132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ORDRI TOOLS WATERMARK" val="y3oooted"/>
</p:tagLst>
</file>

<file path=ppt/theme/theme1.xml><?xml version="1.0" encoding="utf-8"?>
<a:theme xmlns:a="http://schemas.openxmlformats.org/drawingml/2006/main" name="清风素材 https://12sc.taobao.com">
  <a:themeElements>
    <a:clrScheme name="自定义 7">
      <a:dk1>
        <a:sysClr val="windowText" lastClr="000000"/>
      </a:dk1>
      <a:lt1>
        <a:sysClr val="window" lastClr="FFFFFF"/>
      </a:lt1>
      <a:dk2>
        <a:srgbClr val="44546A"/>
      </a:dk2>
      <a:lt2>
        <a:srgbClr val="E7E6E6"/>
      </a:lt2>
      <a:accent1>
        <a:srgbClr val="653607"/>
      </a:accent1>
      <a:accent2>
        <a:srgbClr val="5C003D"/>
      </a:accent2>
      <a:accent3>
        <a:srgbClr val="FFE7AB"/>
      </a:accent3>
      <a:accent4>
        <a:srgbClr val="FFC000"/>
      </a:accent4>
      <a:accent5>
        <a:srgbClr val="4472C4"/>
      </a:accent5>
      <a:accent6>
        <a:srgbClr val="70AD47"/>
      </a:accent6>
      <a:hlink>
        <a:srgbClr val="0563C1"/>
      </a:hlink>
      <a:folHlink>
        <a:srgbClr val="954F7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448</TotalTime>
  <Words>5291</Words>
  <Application>Microsoft Office PowerPoint</Application>
  <PresentationFormat>宽屏</PresentationFormat>
  <Paragraphs>1653</Paragraphs>
  <Slides>90</Slides>
  <Notes>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90</vt:i4>
      </vt:variant>
    </vt:vector>
  </HeadingPairs>
  <TitlesOfParts>
    <vt:vector size="101" baseType="lpstr">
      <vt:lpstr>等线</vt:lpstr>
      <vt:lpstr>等线 Light</vt:lpstr>
      <vt:lpstr>宋体</vt:lpstr>
      <vt:lpstr>微软雅黑</vt:lpstr>
      <vt:lpstr>Arial</vt:lpstr>
      <vt:lpstr>Calibri</vt:lpstr>
      <vt:lpstr>Calibri Light</vt:lpstr>
      <vt:lpstr>Century Gothic</vt:lpstr>
      <vt:lpstr>Times New Roman</vt:lpstr>
      <vt:lpstr>Wingdings</vt:lpstr>
      <vt:lpstr>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大侠素材铺</dc:title>
  <dc:creator>大侠素材铺</dc:creator>
  <dc:description>大侠素材铺_x000d_
淘宝店：https://dxpu.taobao.com/</dc:description>
  <cp:lastModifiedBy>忠杰 叶</cp:lastModifiedBy>
  <cp:revision>65</cp:revision>
  <dcterms:created xsi:type="dcterms:W3CDTF">2015-08-18T05:03:53Z</dcterms:created>
  <dcterms:modified xsi:type="dcterms:W3CDTF">2019-01-15T07:25:36Z</dcterms:modified>
  <cp:category>https://dxpu.taobao.com/</cp:category>
</cp:coreProperties>
</file>